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9"/>
  </p:notesMasterIdLst>
  <p:sldIdLst>
    <p:sldId id="259" r:id="rId2"/>
    <p:sldId id="528" r:id="rId3"/>
    <p:sldId id="517" r:id="rId4"/>
    <p:sldId id="557" r:id="rId5"/>
    <p:sldId id="565" r:id="rId6"/>
    <p:sldId id="567" r:id="rId7"/>
    <p:sldId id="568" r:id="rId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353">
          <p15:clr>
            <a:srgbClr val="A4A3A4"/>
          </p15:clr>
        </p15:guide>
        <p15:guide id="2" pos="389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AFA"/>
    <a:srgbClr val="12B29A"/>
    <a:srgbClr val="2B579A"/>
    <a:srgbClr val="6B89B6"/>
    <a:srgbClr val="F0F0F0"/>
    <a:srgbClr val="FA6B00"/>
    <a:srgbClr val="BB2B2A"/>
    <a:srgbClr val="FA6B04"/>
    <a:srgbClr val="FC8604"/>
    <a:srgbClr val="ADCD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721" autoAdjust="0"/>
    <p:restoredTop sz="96429" autoAdjust="0"/>
  </p:normalViewPr>
  <p:slideViewPr>
    <p:cSldViewPr snapToGrid="0">
      <p:cViewPr varScale="1">
        <p:scale>
          <a:sx n="116" d="100"/>
          <a:sy n="116" d="100"/>
        </p:scale>
        <p:origin x="522" y="108"/>
      </p:cViewPr>
      <p:guideLst>
        <p:guide orient="horz" pos="2353"/>
        <p:guide pos="389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2.jpeg>
</file>

<file path=ppt/media/image3.jpeg>
</file>

<file path=ppt/media/image4.jpeg>
</file>

<file path=ppt/media/image5.pn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168CAD2-8B22-420E-A3F9-DAD2C1718937}" type="datetimeFigureOut">
              <a:rPr lang="zh-CN" altLang="en-US" smtClean="0"/>
              <a:t>2018/12/8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B62C7C8-7AA6-4A52-BB5E-5955A7103426}" type="slidenum">
              <a:rPr lang="zh-CN" altLang="en-US" smtClean="0"/>
              <a:t>‹#›</a:t>
            </a:fld>
            <a:endParaRPr lang="zh-CN" altLang="en-US"/>
          </a:p>
        </p:txBody>
      </p:sp>
    </p:spTree>
    <p:extLst>
      <p:ext uri="{BB962C8B-B14F-4D97-AF65-F5344CB8AC3E}">
        <p14:creationId xmlns:p14="http://schemas.microsoft.com/office/powerpoint/2010/main" val="9586365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B62C7C8-7AA6-4A52-BB5E-5955A7103426}" type="slidenum">
              <a:rPr lang="zh-CN" altLang="en-US" smtClean="0"/>
              <a:t>1</a:t>
            </a:fld>
            <a:endParaRPr lang="zh-CN" altLang="en-US"/>
          </a:p>
        </p:txBody>
      </p:sp>
    </p:spTree>
    <p:extLst>
      <p:ext uri="{BB962C8B-B14F-4D97-AF65-F5344CB8AC3E}">
        <p14:creationId xmlns:p14="http://schemas.microsoft.com/office/powerpoint/2010/main" val="1611616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B62C7C8-7AA6-4A52-BB5E-5955A7103426}" type="slidenum">
              <a:rPr lang="zh-CN" altLang="en-US" smtClean="0"/>
              <a:t>2</a:t>
            </a:fld>
            <a:endParaRPr lang="zh-CN" altLang="en-US"/>
          </a:p>
        </p:txBody>
      </p:sp>
    </p:spTree>
    <p:extLst>
      <p:ext uri="{BB962C8B-B14F-4D97-AF65-F5344CB8AC3E}">
        <p14:creationId xmlns:p14="http://schemas.microsoft.com/office/powerpoint/2010/main" val="3591399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35553068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9875076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34269826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40898330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36856547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3E9EF88C-B433-42FD-8401-1B914518DF16}" type="datetimeFigureOut">
              <a:rPr lang="zh-CN" altLang="en-US" smtClean="0"/>
              <a:t>2018/12/8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160BC5B-2DDC-49E1-88B6-24E0C4B5FF2F}"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3E9EF88C-B433-42FD-8401-1B914518DF16}" type="datetimeFigureOut">
              <a:rPr lang="zh-CN" altLang="en-US" smtClean="0"/>
              <a:t>2018/12/8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160BC5B-2DDC-49E1-88B6-24E0C4B5FF2F}"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3E9EF88C-B433-42FD-8401-1B914518DF16}" type="datetimeFigureOut">
              <a:rPr lang="zh-CN" altLang="en-US" smtClean="0"/>
              <a:t>2018/12/8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160BC5B-2DDC-49E1-88B6-24E0C4B5FF2F}"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3E9EF88C-B433-42FD-8401-1B914518DF16}" type="datetimeFigureOut">
              <a:rPr lang="zh-CN" altLang="en-US" smtClean="0"/>
              <a:t>2018/12/8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160BC5B-2DDC-49E1-88B6-24E0C4B5FF2F}"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3E9EF88C-B433-42FD-8401-1B914518DF16}" type="datetimeFigureOut">
              <a:rPr lang="zh-CN" altLang="en-US" smtClean="0"/>
              <a:t>2018/12/8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160BC5B-2DDC-49E1-88B6-24E0C4B5FF2F}"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3E9EF88C-B433-42FD-8401-1B914518DF16}" type="datetimeFigureOut">
              <a:rPr lang="zh-CN" altLang="en-US" smtClean="0"/>
              <a:t>2018/12/8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160BC5B-2DDC-49E1-88B6-24E0C4B5FF2F}"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3E9EF88C-B433-42FD-8401-1B914518DF16}" type="datetimeFigureOut">
              <a:rPr lang="zh-CN" altLang="en-US" smtClean="0"/>
              <a:t>2018/12/8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160BC5B-2DDC-49E1-88B6-24E0C4B5FF2F}"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3E9EF88C-B433-42FD-8401-1B914518DF16}" type="datetimeFigureOut">
              <a:rPr lang="zh-CN" altLang="en-US" smtClean="0"/>
              <a:t>2018/12/8</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160BC5B-2DDC-49E1-88B6-24E0C4B5FF2F}"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3E9EF88C-B433-42FD-8401-1B914518DF16}" type="datetimeFigureOut">
              <a:rPr lang="zh-CN" altLang="en-US" smtClean="0"/>
              <a:t>2018/12/8</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160BC5B-2DDC-49E1-88B6-24E0C4B5FF2F}"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3E9EF88C-B433-42FD-8401-1B914518DF16}" type="datetimeFigureOut">
              <a:rPr lang="zh-CN" altLang="en-US" smtClean="0"/>
              <a:t>2018/12/8</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160BC5B-2DDC-49E1-88B6-24E0C4B5FF2F}" type="slidenum">
              <a:rPr lang="zh-CN" altLang="en-US" smtClean="0"/>
              <a:t>‹#›</a:t>
            </a:fld>
            <a:endParaRPr lang="zh-CN" altLang="en-US"/>
          </a:p>
        </p:txBody>
      </p:sp>
      <p:sp>
        <p:nvSpPr>
          <p:cNvPr id="6" name="图片占位符 5"/>
          <p:cNvSpPr>
            <a:spLocks noGrp="1"/>
          </p:cNvSpPr>
          <p:nvPr>
            <p:ph type="pic" sz="quarter" idx="13"/>
          </p:nvPr>
        </p:nvSpPr>
        <p:spPr>
          <a:xfrm>
            <a:off x="3581400" y="814109"/>
            <a:ext cx="4049713" cy="4159825"/>
          </a:xfrm>
        </p:spPr>
        <p:txBody>
          <a:bodyPr/>
          <a:lstStyle/>
          <a:p>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3E9EF88C-B433-42FD-8401-1B914518DF16}" type="datetimeFigureOut">
              <a:rPr lang="zh-CN" altLang="en-US" smtClean="0"/>
              <a:t>2018/12/8</a:t>
            </a:fld>
            <a:endParaRPr lang="zh-CN" altLang="en-US" dirty="0"/>
          </a:p>
        </p:txBody>
      </p:sp>
      <p:sp>
        <p:nvSpPr>
          <p:cNvPr id="4" name="页脚占位符 3"/>
          <p:cNvSpPr>
            <a:spLocks noGrp="1"/>
          </p:cNvSpPr>
          <p:nvPr>
            <p:ph type="ftr" sz="quarter" idx="11"/>
          </p:nvPr>
        </p:nvSpPr>
        <p:spPr/>
        <p:txBody>
          <a:bodyPr/>
          <a:lstStyle/>
          <a:p>
            <a:endParaRPr lang="zh-CN" altLang="en-US" dirty="0"/>
          </a:p>
        </p:txBody>
      </p:sp>
      <p:sp>
        <p:nvSpPr>
          <p:cNvPr id="5" name="灯片编号占位符 4"/>
          <p:cNvSpPr>
            <a:spLocks noGrp="1"/>
          </p:cNvSpPr>
          <p:nvPr>
            <p:ph type="sldNum" sz="quarter" idx="12"/>
          </p:nvPr>
        </p:nvSpPr>
        <p:spPr/>
        <p:txBody>
          <a:bodyPr/>
          <a:lstStyle/>
          <a:p>
            <a:fld id="{A160BC5B-2DDC-49E1-88B6-24E0C4B5FF2F}" type="slidenum">
              <a:rPr lang="zh-CN" altLang="en-US" smtClean="0"/>
              <a:t>‹#›</a:t>
            </a:fld>
            <a:endParaRPr lang="zh-CN" altLang="en-US" dirty="0"/>
          </a:p>
        </p:txBody>
      </p:sp>
      <p:sp>
        <p:nvSpPr>
          <p:cNvPr id="6" name="矩形 5"/>
          <p:cNvSpPr/>
          <p:nvPr userDrawn="1"/>
        </p:nvSpPr>
        <p:spPr>
          <a:xfrm>
            <a:off x="711200" y="685800"/>
            <a:ext cx="10769600" cy="5486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3E9EF88C-B433-42FD-8401-1B914518DF16}" type="datetimeFigureOut">
              <a:rPr lang="zh-CN" altLang="en-US" smtClean="0"/>
              <a:t>2018/12/8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160BC5B-2DDC-49E1-88B6-24E0C4B5FF2F}"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Arial" panose="020B0604020202020204" pitchFamily="34" charset="0"/>
                <a:ea typeface="微软雅黑" panose="020B0503020204020204" pitchFamily="34" charset="-122"/>
              </a:defRPr>
            </a:lvl1pPr>
          </a:lstStyle>
          <a:p>
            <a:fld id="{3E9EF88C-B433-42FD-8401-1B914518DF16}" type="datetimeFigureOut">
              <a:rPr lang="zh-CN" altLang="en-US" smtClean="0"/>
              <a:t>2018/12/8</a:t>
            </a:fld>
            <a:endParaRPr lang="zh-CN" altLang="en-US" dirty="0"/>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Arial" panose="020B0604020202020204" pitchFamily="34" charset="0"/>
                <a:ea typeface="微软雅黑" panose="020B0503020204020204" pitchFamily="34" charset="-122"/>
              </a:defRPr>
            </a:lvl1pPr>
          </a:lstStyle>
          <a:p>
            <a:endParaRPr lang="zh-CN" altLang="en-US" dirty="0"/>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Arial" panose="020B0604020202020204" pitchFamily="34" charset="0"/>
                <a:ea typeface="微软雅黑" panose="020B0503020204020204" pitchFamily="34" charset="-122"/>
              </a:defRPr>
            </a:lvl1pPr>
          </a:lstStyle>
          <a:p>
            <a:fld id="{A160BC5B-2DDC-49E1-88B6-24E0C4B5FF2F}" type="slidenum">
              <a:rPr lang="zh-CN" altLang="en-US" smtClean="0"/>
              <a:t>‹#›</a:t>
            </a:fld>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微软雅黑" panose="020B0503020204020204" pitchFamily="34"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微软雅黑" panose="020B0503020204020204" pitchFamily="34"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微软雅黑" panose="020B0503020204020204" pitchFamily="34"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微软雅黑" panose="020B0503020204020204" pitchFamily="34"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微软雅黑" panose="020B0503020204020204" pitchFamily="34"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8.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1112"/>
          <p:cNvPicPr>
            <a:picLocks noChangeAspect="1"/>
          </p:cNvPicPr>
          <p:nvPr/>
        </p:nvPicPr>
        <p:blipFill>
          <a:blip r:embed="rId3"/>
          <a:stretch>
            <a:fillRect/>
          </a:stretch>
        </p:blipFill>
        <p:spPr>
          <a:xfrm>
            <a:off x="-7620" y="-4445"/>
            <a:ext cx="12199620" cy="6862445"/>
          </a:xfrm>
          <a:prstGeom prst="rect">
            <a:avLst/>
          </a:prstGeom>
        </p:spPr>
      </p:pic>
      <p:sp>
        <p:nvSpPr>
          <p:cNvPr id="5" name="椭圆 4"/>
          <p:cNvSpPr/>
          <p:nvPr/>
        </p:nvSpPr>
        <p:spPr>
          <a:xfrm>
            <a:off x="-282" y="5103866"/>
            <a:ext cx="309823" cy="309823"/>
          </a:xfrm>
          <a:prstGeom prst="ellipse">
            <a:avLst/>
          </a:prstGeom>
          <a:solidFill>
            <a:srgbClr val="2B579A"/>
          </a:solidFill>
          <a:ln>
            <a:noFill/>
          </a:ln>
          <a:effectLst>
            <a:outerShdw blurRad="76200" dist="38100" dir="2700000" algn="tl" rotWithShape="0">
              <a:srgbClr val="2B579A">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1661795" y="3068955"/>
            <a:ext cx="8867775" cy="1370965"/>
          </a:xfrm>
          <a:prstGeom prst="rect">
            <a:avLst/>
          </a:prstGeom>
          <a:noFill/>
        </p:spPr>
        <p:txBody>
          <a:bodyPr wrap="square" rtlCol="0">
            <a:spAutoFit/>
          </a:bodyPr>
          <a:lstStyle/>
          <a:p>
            <a:pPr algn="l">
              <a:lnSpc>
                <a:spcPct val="160000"/>
              </a:lnSpc>
            </a:pPr>
            <a:r>
              <a:rPr lang="en-US" altLang="zh-CN"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                </a:t>
            </a:r>
            <a:r>
              <a:rPr lang="zh-CN" altLang="en-US" sz="20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每特教育|蚂蚁课堂Java高端分布式、微服务IT培训。</a:t>
            </a:r>
            <a:r>
              <a:rPr lang="zh-CN" altLang="en-US"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
            </a:r>
            <a:br>
              <a:rPr lang="zh-CN" altLang="en-US"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br>
            <a:r>
              <a:rPr lang="zh-CN" altLang="en-US" sz="16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培训内容:</a:t>
            </a:r>
            <a:r>
              <a:rPr lang="zh-CN" altLang="en-US"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分布式、微服务、高可用、高并发、并发编程、JVM、性能调优、真实企业实际项目等。</a:t>
            </a:r>
          </a:p>
          <a:p>
            <a:pPr algn="l">
              <a:lnSpc>
                <a:spcPct val="160000"/>
              </a:lnSpc>
            </a:pPr>
            <a:r>
              <a:rPr lang="zh-CN" altLang="en-US" sz="16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主讲老师:</a:t>
            </a:r>
            <a:r>
              <a:rPr lang="zh-CN" altLang="en-US"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97后Java架构师-蚂蚁课堂创始人-余胜军</a:t>
            </a:r>
          </a:p>
        </p:txBody>
      </p:sp>
      <p:sp>
        <p:nvSpPr>
          <p:cNvPr id="25" name="文本框 24"/>
          <p:cNvSpPr txBox="1"/>
          <p:nvPr/>
        </p:nvSpPr>
        <p:spPr>
          <a:xfrm>
            <a:off x="1610995" y="3870325"/>
            <a:ext cx="8867775" cy="1684020"/>
          </a:xfrm>
          <a:prstGeom prst="rect">
            <a:avLst/>
          </a:prstGeom>
          <a:noFill/>
        </p:spPr>
        <p:txBody>
          <a:bodyPr wrap="square" rtlCol="0">
            <a:spAutoFit/>
          </a:bodyPr>
          <a:lstStyle/>
          <a:p>
            <a:pPr algn="l">
              <a:lnSpc>
                <a:spcPct val="140000"/>
              </a:lnSpc>
            </a:pPr>
            <a:endParaRPr lang="zh-CN" altLang="en-US"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algn="l">
              <a:lnSpc>
                <a:spcPct val="140000"/>
              </a:lnSpc>
            </a:pPr>
            <a:endParaRPr lang="zh-CN" altLang="en-US"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40000"/>
              </a:lnSpc>
            </a:pPr>
            <a:r>
              <a:rPr lang="zh-CN" altLang="en-US" sz="16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余老师微信号:</a:t>
            </a:r>
            <a:r>
              <a:rPr lang="zh-CN" altLang="en-US"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yushengjun644   QQ</a:t>
            </a:r>
            <a:r>
              <a:rPr lang="en-US" altLang="zh-CN" sz="1400" b="1" dirty="0" smtClean="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:644064779</a:t>
            </a:r>
            <a:r>
              <a:rPr lang="zh-CN" altLang="en-US" sz="1400" b="1" dirty="0" smtClean="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或者 </a:t>
            </a:r>
            <a:r>
              <a:rPr lang="zh-CN" altLang="en-US"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1051546329</a:t>
            </a:r>
            <a:endParaRPr lang="zh-CN" altLang="en-US"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algn="l">
              <a:lnSpc>
                <a:spcPct val="140000"/>
              </a:lnSpc>
            </a:pPr>
            <a:r>
              <a:rPr lang="zh-CN" altLang="en-US" sz="16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官方粉丝群: </a:t>
            </a:r>
            <a:r>
              <a:rPr lang="zh-CN" altLang="en-US"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193086273 官方网站</a:t>
            </a:r>
            <a:r>
              <a:rPr lang="en-US" altLang="zh-CN"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www.mayikt.com </a:t>
            </a:r>
          </a:p>
          <a:p>
            <a:pPr algn="l">
              <a:lnSpc>
                <a:spcPct val="140000"/>
              </a:lnSpc>
            </a:pPr>
            <a:r>
              <a:rPr lang="zh-CN" altLang="en-US"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百度搜索：</a:t>
            </a:r>
            <a:r>
              <a:rPr lang="en-US" altLang="zh-CN"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蚂蚁课堂 </a:t>
            </a:r>
            <a:r>
              <a:rPr lang="en-US" altLang="zh-CN"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或者腾讯课堂搜索</a:t>
            </a:r>
            <a:r>
              <a:rPr lang="en-US" altLang="zh-CN"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每特学院 </a:t>
            </a:r>
            <a:r>
              <a:rPr lang="en-US" altLang="zh-CN"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a:t>
            </a:r>
          </a:p>
        </p:txBody>
      </p:sp>
      <p:sp>
        <p:nvSpPr>
          <p:cNvPr id="3" name="文本框 2"/>
          <p:cNvSpPr txBox="1"/>
          <p:nvPr/>
        </p:nvSpPr>
        <p:spPr>
          <a:xfrm>
            <a:off x="1931670" y="1097280"/>
            <a:ext cx="8867775" cy="583565"/>
          </a:xfrm>
          <a:prstGeom prst="rect">
            <a:avLst/>
          </a:prstGeom>
          <a:noFill/>
        </p:spPr>
        <p:txBody>
          <a:bodyPr wrap="square" rtlCol="0">
            <a:spAutoFit/>
          </a:bodyPr>
          <a:lstStyle/>
          <a:p>
            <a:pPr algn="l">
              <a:lnSpc>
                <a:spcPct val="160000"/>
              </a:lnSpc>
            </a:pPr>
            <a:r>
              <a:rPr lang="en-US" altLang="zh-CN" sz="20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     </a:t>
            </a:r>
            <a:r>
              <a:rPr lang="en-US" altLang="zh-CN" sz="2000" b="1" dirty="0">
                <a:solidFill>
                  <a:schemeClr val="tx1">
                    <a:lumMod val="95000"/>
                    <a:lumOff val="5000"/>
                  </a:schemeClr>
                </a:solidFill>
                <a:latin typeface="楷体" panose="02010609060101010101" charset="-122"/>
                <a:ea typeface="楷体" panose="02010609060101010101" charset="-122"/>
                <a:cs typeface="楷体" panose="02010609060101010101" charset="-122"/>
                <a:sym typeface="+mn-ea"/>
              </a:rPr>
              <a:t>  </a:t>
            </a:r>
            <a:endParaRPr lang="zh-CN" altLang="en-US" sz="40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8" name="文本框 7"/>
          <p:cNvSpPr txBox="1"/>
          <p:nvPr/>
        </p:nvSpPr>
        <p:spPr>
          <a:xfrm>
            <a:off x="1610995" y="984250"/>
            <a:ext cx="8867775" cy="1083374"/>
          </a:xfrm>
          <a:prstGeom prst="rect">
            <a:avLst/>
          </a:prstGeom>
          <a:noFill/>
        </p:spPr>
        <p:txBody>
          <a:bodyPr wrap="square" rtlCol="0">
            <a:spAutoFit/>
          </a:bodyPr>
          <a:lstStyle/>
          <a:p>
            <a:pPr algn="l">
              <a:lnSpc>
                <a:spcPct val="140000"/>
              </a:lnSpc>
            </a:pPr>
            <a:endParaRPr lang="zh-CN" altLang="en-US"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algn="ctr">
              <a:lnSpc>
                <a:spcPct val="140000"/>
              </a:lnSpc>
            </a:pPr>
            <a:r>
              <a:rPr lang="zh-CN" altLang="en-US" sz="3200" b="1" dirty="0" smtClean="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初始</a:t>
            </a:r>
            <a:r>
              <a:rPr lang="en-US" altLang="zh-CN" sz="3200" b="1" dirty="0" err="1">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Sharding-Jdbc</a:t>
            </a:r>
            <a:endParaRPr lang="zh-CN" altLang="en-US" sz="32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Tree>
  </p:cSld>
  <p:clrMapOvr>
    <a:masterClrMapping/>
  </p:clrMapOvr>
  <p:transition spd="slow">
    <p:comb/>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培训92911"/>
          <p:cNvPicPr>
            <a:picLocks noChangeAspect="1"/>
          </p:cNvPicPr>
          <p:nvPr/>
        </p:nvPicPr>
        <p:blipFill>
          <a:blip r:embed="rId3"/>
          <a:stretch>
            <a:fillRect/>
          </a:stretch>
        </p:blipFill>
        <p:spPr>
          <a:xfrm>
            <a:off x="-5080" y="3175"/>
            <a:ext cx="12191365" cy="6858000"/>
          </a:xfrm>
          <a:prstGeom prst="rect">
            <a:avLst/>
          </a:prstGeom>
        </p:spPr>
      </p:pic>
    </p:spTree>
  </p:cSld>
  <p:clrMapOvr>
    <a:masterClrMapping/>
  </p:clrMapOvr>
  <p:transition spd="slow">
    <p:comb/>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页面模板 水印"/>
          <p:cNvPicPr>
            <a:picLocks noChangeAspect="1"/>
          </p:cNvPicPr>
          <p:nvPr/>
        </p:nvPicPr>
        <p:blipFill>
          <a:blip r:embed="rId3"/>
          <a:stretch>
            <a:fillRect/>
          </a:stretch>
        </p:blipFill>
        <p:spPr>
          <a:xfrm>
            <a:off x="-11430" y="-11430"/>
            <a:ext cx="12219940" cy="6873875"/>
          </a:xfrm>
          <a:prstGeom prst="rect">
            <a:avLst/>
          </a:prstGeom>
        </p:spPr>
      </p:pic>
      <p:sp>
        <p:nvSpPr>
          <p:cNvPr id="18" name="矩形 17"/>
          <p:cNvSpPr/>
          <p:nvPr/>
        </p:nvSpPr>
        <p:spPr>
          <a:xfrm>
            <a:off x="78478" y="726932"/>
            <a:ext cx="3231252" cy="449107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3399639" y="848811"/>
            <a:ext cx="8292991" cy="4247317"/>
          </a:xfrm>
          <a:prstGeom prst="rect">
            <a:avLst/>
          </a:prstGeom>
          <a:noFill/>
        </p:spPr>
        <p:txBody>
          <a:bodyPr wrap="square" rtlCol="0">
            <a:spAutoFit/>
          </a:bodyPr>
          <a:lstStyle/>
          <a:p>
            <a:r>
              <a:rPr lang="zh-CN" altLang="en-US" b="1" dirty="0">
                <a:latin typeface="楷体" panose="02010609060101010101" charset="-122"/>
                <a:ea typeface="楷体" panose="02010609060101010101" charset="-122"/>
              </a:rPr>
              <a:t>余胜军，男，</a:t>
            </a:r>
            <a:r>
              <a:rPr lang="en-US" altLang="zh-CN" b="1" dirty="0">
                <a:solidFill>
                  <a:srgbClr val="FF0000"/>
                </a:solidFill>
                <a:latin typeface="楷体" panose="02010609060101010101" charset="-122"/>
                <a:ea typeface="楷体" panose="02010609060101010101" charset="-122"/>
              </a:rPr>
              <a:t>1997</a:t>
            </a:r>
            <a:r>
              <a:rPr lang="zh-CN" altLang="en-US" b="1" dirty="0">
                <a:solidFill>
                  <a:srgbClr val="FF0000"/>
                </a:solidFill>
                <a:latin typeface="楷体" panose="02010609060101010101" charset="-122"/>
                <a:ea typeface="楷体" panose="02010609060101010101" charset="-122"/>
              </a:rPr>
              <a:t>年出生</a:t>
            </a:r>
            <a:r>
              <a:rPr lang="en-US" altLang="zh-CN" b="1" dirty="0">
                <a:solidFill>
                  <a:srgbClr val="FF0000"/>
                </a:solidFill>
                <a:latin typeface="楷体" panose="02010609060101010101" charset="-122"/>
                <a:ea typeface="楷体" panose="02010609060101010101" charset="-122"/>
              </a:rPr>
              <a:t>10</a:t>
            </a:r>
            <a:r>
              <a:rPr lang="zh-CN" altLang="en-US" b="1" dirty="0">
                <a:solidFill>
                  <a:srgbClr val="FF0000"/>
                </a:solidFill>
                <a:latin typeface="楷体" panose="02010609060101010101" charset="-122"/>
                <a:ea typeface="楷体" panose="02010609060101010101" charset="-122"/>
              </a:rPr>
              <a:t>月</a:t>
            </a:r>
            <a:r>
              <a:rPr lang="en-US" altLang="zh-CN" b="1" dirty="0">
                <a:solidFill>
                  <a:srgbClr val="FF0000"/>
                </a:solidFill>
                <a:latin typeface="楷体" panose="02010609060101010101" charset="-122"/>
                <a:ea typeface="楷体" panose="02010609060101010101" charset="-122"/>
              </a:rPr>
              <a:t>17</a:t>
            </a:r>
            <a:r>
              <a:rPr lang="zh-CN" altLang="en-US" b="1" dirty="0">
                <a:solidFill>
                  <a:srgbClr val="FF0000"/>
                </a:solidFill>
                <a:latin typeface="楷体" panose="02010609060101010101" charset="-122"/>
                <a:ea typeface="楷体" panose="02010609060101010101" charset="-122"/>
              </a:rPr>
              <a:t>日出生</a:t>
            </a:r>
            <a:r>
              <a:rPr lang="zh-CN" altLang="en-US" b="1" dirty="0">
                <a:latin typeface="楷体" panose="02010609060101010101" charset="-122"/>
                <a:ea typeface="楷体" panose="02010609060101010101" charset="-122"/>
              </a:rPr>
              <a:t>，蚂蚁课堂创始人</a:t>
            </a:r>
            <a:r>
              <a:rPr lang="en-US" altLang="zh-CN" b="1" dirty="0">
                <a:latin typeface="楷体" panose="02010609060101010101" charset="-122"/>
                <a:ea typeface="楷体" panose="02010609060101010101" charset="-122"/>
              </a:rPr>
              <a:t>&amp;97</a:t>
            </a:r>
            <a:r>
              <a:rPr lang="zh-CN" altLang="en-US" b="1" dirty="0">
                <a:latin typeface="楷体" panose="02010609060101010101" charset="-122"/>
                <a:ea typeface="楷体" panose="02010609060101010101" charset="-122"/>
              </a:rPr>
              <a:t>后互联网创业者，创办了上海每特教育科技有限公司，其公司产品是主要培训</a:t>
            </a:r>
            <a:r>
              <a:rPr lang="en-US" altLang="zh-CN" b="1" dirty="0">
                <a:latin typeface="楷体" panose="02010609060101010101" charset="-122"/>
                <a:ea typeface="楷体" panose="02010609060101010101" charset="-122"/>
              </a:rPr>
              <a:t>Java</a:t>
            </a:r>
            <a:r>
              <a:rPr lang="zh-CN" altLang="en-US" b="1" dirty="0">
                <a:latin typeface="楷体" panose="02010609060101010101" charset="-122"/>
                <a:ea typeface="楷体" panose="02010609060101010101" charset="-122"/>
              </a:rPr>
              <a:t>架构师培训。</a:t>
            </a:r>
          </a:p>
          <a:p>
            <a:r>
              <a:rPr lang="zh-CN" altLang="en-US" b="1" dirty="0">
                <a:latin typeface="楷体" panose="02010609060101010101" charset="-122"/>
                <a:ea typeface="楷体" panose="02010609060101010101" charset="-122"/>
              </a:rPr>
              <a:t>个人擅长技能</a:t>
            </a:r>
            <a:r>
              <a:rPr lang="en-US" altLang="zh-CN" b="1" dirty="0">
                <a:latin typeface="楷体" panose="02010609060101010101" charset="-122"/>
                <a:ea typeface="楷体" panose="02010609060101010101" charset="-122"/>
              </a:rPr>
              <a:t>:</a:t>
            </a:r>
            <a:endParaRPr lang="zh-CN" altLang="en-US" b="1" dirty="0">
              <a:latin typeface="楷体" panose="02010609060101010101" charset="-122"/>
              <a:ea typeface="楷体" panose="02010609060101010101" charset="-122"/>
            </a:endParaRPr>
          </a:p>
          <a:p>
            <a:r>
              <a:rPr lang="zh-CN" altLang="en-US" b="1" dirty="0">
                <a:latin typeface="楷体" panose="02010609060101010101" charset="-122"/>
                <a:ea typeface="楷体" panose="02010609060101010101" charset="-122"/>
              </a:rPr>
              <a:t> </a:t>
            </a:r>
            <a:r>
              <a:rPr lang="zh-CN" altLang="en-US" b="1" dirty="0" smtClean="0">
                <a:latin typeface="楷体" panose="02010609060101010101" charset="-122"/>
                <a:ea typeface="楷体" panose="02010609060101010101" charset="-122"/>
              </a:rPr>
              <a:t>擅长</a:t>
            </a:r>
            <a:r>
              <a:rPr lang="zh-CN" altLang="en-US" b="1" dirty="0">
                <a:solidFill>
                  <a:srgbClr val="FF0000"/>
                </a:solidFill>
                <a:latin typeface="楷体" panose="02010609060101010101" charset="-122"/>
                <a:ea typeface="楷体" panose="02010609060101010101" charset="-122"/>
              </a:rPr>
              <a:t>互联网微服务与分布式架构</a:t>
            </a:r>
            <a:r>
              <a:rPr lang="zh-CN" altLang="en-US" b="1" dirty="0">
                <a:latin typeface="楷体" panose="02010609060101010101" charset="-122"/>
                <a:ea typeface="楷体" panose="02010609060101010101" charset="-122"/>
              </a:rPr>
              <a:t>，熟悉整套互联网微服务电商架构流程，及熟悉解决</a:t>
            </a:r>
            <a:r>
              <a:rPr lang="zh-CN" altLang="en-US" b="1" dirty="0">
                <a:solidFill>
                  <a:srgbClr val="FF0000"/>
                </a:solidFill>
                <a:latin typeface="楷体" panose="02010609060101010101" charset="-122"/>
                <a:ea typeface="楷体" panose="02010609060101010101" charset="-122"/>
              </a:rPr>
              <a:t>微服务架构中疑难杂症问题</a:t>
            </a:r>
            <a:r>
              <a:rPr lang="zh-CN" altLang="en-US" b="1" dirty="0" smtClean="0">
                <a:latin typeface="楷体" panose="02010609060101010101" charset="-122"/>
                <a:ea typeface="楷体" panose="02010609060101010101" charset="-122"/>
              </a:rPr>
              <a:t>，对</a:t>
            </a:r>
            <a:r>
              <a:rPr lang="en-US" altLang="zh-CN" b="1" dirty="0">
                <a:latin typeface="楷体" panose="02010609060101010101" charset="-122"/>
                <a:ea typeface="楷体" panose="02010609060101010101" charset="-122"/>
              </a:rPr>
              <a:t>SpingCloud2.x</a:t>
            </a:r>
            <a:r>
              <a:rPr lang="zh-CN" altLang="en-US" b="1" dirty="0">
                <a:latin typeface="楷体" panose="02010609060101010101" charset="-122"/>
                <a:ea typeface="楷体" panose="02010609060101010101" charset="-122"/>
              </a:rPr>
              <a:t>、</a:t>
            </a:r>
            <a:r>
              <a:rPr lang="en-US" altLang="zh-CN" b="1" dirty="0" err="1">
                <a:latin typeface="楷体" panose="02010609060101010101" charset="-122"/>
                <a:ea typeface="楷体" panose="02010609060101010101" charset="-122"/>
              </a:rPr>
              <a:t>SpringBoot</a:t>
            </a:r>
            <a:r>
              <a:rPr lang="zh-CN" altLang="en-US" b="1" dirty="0">
                <a:latin typeface="楷体" panose="02010609060101010101" charset="-122"/>
                <a:ea typeface="楷体" panose="02010609060101010101" charset="-122"/>
              </a:rPr>
              <a:t>有一定的深入研究，其中录制的</a:t>
            </a:r>
            <a:r>
              <a:rPr lang="en-US" altLang="zh-CN" b="1" dirty="0" err="1">
                <a:latin typeface="楷体" panose="02010609060101010101" charset="-122"/>
                <a:ea typeface="楷体" panose="02010609060101010101" charset="-122"/>
              </a:rPr>
              <a:t>SpringCloud</a:t>
            </a:r>
            <a:r>
              <a:rPr lang="en-US" altLang="zh-CN" b="1" dirty="0">
                <a:latin typeface="楷体" panose="02010609060101010101" charset="-122"/>
                <a:ea typeface="楷体" panose="02010609060101010101" charset="-122"/>
              </a:rPr>
              <a:t>/</a:t>
            </a:r>
            <a:r>
              <a:rPr lang="en-US" altLang="zh-CN" b="1" dirty="0" err="1">
                <a:latin typeface="楷体" panose="02010609060101010101" charset="-122"/>
                <a:ea typeface="楷体" panose="02010609060101010101" charset="-122"/>
              </a:rPr>
              <a:t>SpringBoot</a:t>
            </a:r>
            <a:r>
              <a:rPr lang="zh-CN" altLang="en-US" b="1" dirty="0">
                <a:latin typeface="楷体" panose="02010609060101010101" charset="-122"/>
                <a:ea typeface="楷体" panose="02010609060101010101" charset="-122"/>
              </a:rPr>
              <a:t>课程破</a:t>
            </a:r>
            <a:r>
              <a:rPr lang="zh-CN" altLang="en-US" b="1" dirty="0">
                <a:solidFill>
                  <a:srgbClr val="FF0000"/>
                </a:solidFill>
                <a:latin typeface="楷体" panose="02010609060101010101" charset="-122"/>
                <a:ea typeface="楷体" panose="02010609060101010101" charset="-122"/>
              </a:rPr>
              <a:t>百万粉丝学习</a:t>
            </a:r>
            <a:r>
              <a:rPr lang="zh-CN" altLang="en-US" b="1" dirty="0">
                <a:latin typeface="楷体" panose="02010609060101010101" charset="-122"/>
                <a:ea typeface="楷体" panose="02010609060101010101" charset="-122"/>
              </a:rPr>
              <a:t>，是很多学员学习微服务架构的导师</a:t>
            </a:r>
            <a:r>
              <a:rPr lang="zh-CN" altLang="en-US" b="1" dirty="0" smtClean="0">
                <a:latin typeface="楷体" panose="02010609060101010101" charset="-122"/>
                <a:ea typeface="楷体" panose="02010609060101010101" charset="-122"/>
              </a:rPr>
              <a:t>，为</a:t>
            </a:r>
            <a:r>
              <a:rPr lang="zh-CN" altLang="en-US" b="1" dirty="0">
                <a:latin typeface="楷体" panose="02010609060101010101" charset="-122"/>
                <a:ea typeface="楷体" panose="02010609060101010101" charset="-122"/>
              </a:rPr>
              <a:t>中国微服务事业做了不少贡献</a:t>
            </a:r>
            <a:r>
              <a:rPr lang="zh-CN" altLang="en-US" b="1" dirty="0" smtClean="0">
                <a:latin typeface="楷体" panose="02010609060101010101" charset="-122"/>
                <a:ea typeface="楷体" panose="02010609060101010101" charset="-122"/>
              </a:rPr>
              <a:t>。</a:t>
            </a:r>
            <a:endParaRPr lang="en-US" altLang="zh-CN" b="1" dirty="0" smtClean="0">
              <a:latin typeface="楷体" panose="02010609060101010101" charset="-122"/>
              <a:ea typeface="楷体" panose="02010609060101010101" charset="-122"/>
            </a:endParaRPr>
          </a:p>
          <a:p>
            <a:endParaRPr lang="zh-CN" altLang="en-US" dirty="0">
              <a:latin typeface="楷体" panose="02010609060101010101" charset="-122"/>
              <a:ea typeface="楷体" panose="02010609060101010101" charset="-122"/>
            </a:endParaRPr>
          </a:p>
          <a:p>
            <a:r>
              <a:rPr lang="zh-CN" altLang="en-US" b="1" dirty="0">
                <a:latin typeface="楷体" panose="02010609060101010101" charset="-122"/>
                <a:ea typeface="楷体" panose="02010609060101010101" charset="-122"/>
              </a:rPr>
              <a:t>成长</a:t>
            </a:r>
            <a:r>
              <a:rPr lang="zh-CN" altLang="en-US" b="1" dirty="0" smtClean="0">
                <a:latin typeface="楷体" panose="02010609060101010101" charset="-122"/>
                <a:ea typeface="楷体" panose="02010609060101010101" charset="-122"/>
              </a:rPr>
              <a:t>经历</a:t>
            </a:r>
            <a:r>
              <a:rPr lang="en-US" altLang="zh-CN" b="1" dirty="0" smtClean="0">
                <a:latin typeface="楷体" panose="02010609060101010101" charset="-122"/>
                <a:ea typeface="楷体" panose="02010609060101010101" charset="-122"/>
              </a:rPr>
              <a:t>:</a:t>
            </a:r>
            <a:endParaRPr lang="zh-CN" altLang="en-US" b="1" dirty="0">
              <a:latin typeface="楷体" panose="02010609060101010101" charset="-122"/>
              <a:ea typeface="楷体" panose="02010609060101010101" charset="-122"/>
            </a:endParaRPr>
          </a:p>
          <a:p>
            <a:r>
              <a:rPr lang="en-US" altLang="zh-CN" b="1" dirty="0">
                <a:latin typeface="楷体" panose="02010609060101010101" charset="-122"/>
                <a:ea typeface="楷体" panose="02010609060101010101" charset="-122"/>
              </a:rPr>
              <a:t>18</a:t>
            </a:r>
            <a:r>
              <a:rPr lang="zh-CN" altLang="en-US" b="1" dirty="0">
                <a:latin typeface="楷体" panose="02010609060101010101" charset="-122"/>
                <a:ea typeface="楷体" panose="02010609060101010101" charset="-122"/>
              </a:rPr>
              <a:t>岁的时候担任主力</a:t>
            </a:r>
            <a:r>
              <a:rPr lang="en-US" altLang="zh-CN" b="1" dirty="0">
                <a:latin typeface="楷体" panose="02010609060101010101" charset="-122"/>
                <a:ea typeface="楷体" panose="02010609060101010101" charset="-122"/>
              </a:rPr>
              <a:t>Java</a:t>
            </a:r>
            <a:r>
              <a:rPr lang="zh-CN" altLang="en-US" b="1" dirty="0">
                <a:latin typeface="楷体" panose="02010609060101010101" charset="-122"/>
                <a:ea typeface="楷体" panose="02010609060101010101" charset="-122"/>
              </a:rPr>
              <a:t>研发、项目</a:t>
            </a:r>
            <a:r>
              <a:rPr lang="en-US" altLang="zh-CN" b="1" dirty="0">
                <a:latin typeface="楷体" panose="02010609060101010101" charset="-122"/>
                <a:ea typeface="楷体" panose="02010609060101010101" charset="-122"/>
              </a:rPr>
              <a:t>Leader</a:t>
            </a:r>
            <a:r>
              <a:rPr lang="zh-CN" altLang="en-US" b="1" dirty="0">
                <a:latin typeface="楷体" panose="02010609060101010101" charset="-122"/>
                <a:ea typeface="楷体" panose="02010609060101010101" charset="-122"/>
              </a:rPr>
              <a:t>、年薪税后高达</a:t>
            </a:r>
            <a:r>
              <a:rPr lang="en-US" altLang="zh-CN" b="1" dirty="0">
                <a:latin typeface="楷体" panose="02010609060101010101" charset="-122"/>
                <a:ea typeface="楷体" panose="02010609060101010101" charset="-122"/>
              </a:rPr>
              <a:t>22</a:t>
            </a:r>
            <a:r>
              <a:rPr lang="zh-CN" altLang="en-US" b="1" dirty="0">
                <a:latin typeface="楷体" panose="02010609060101010101" charset="-122"/>
                <a:ea typeface="楷体" panose="02010609060101010101" charset="-122"/>
              </a:rPr>
              <a:t>万左右，同年</a:t>
            </a:r>
            <a:r>
              <a:rPr lang="en-US" altLang="zh-CN" b="1" dirty="0">
                <a:latin typeface="楷体" panose="02010609060101010101" charset="-122"/>
                <a:ea typeface="楷体" panose="02010609060101010101" charset="-122"/>
              </a:rPr>
              <a:t>18</a:t>
            </a:r>
            <a:r>
              <a:rPr lang="zh-CN" altLang="en-US" b="1" dirty="0">
                <a:latin typeface="楷体" panose="02010609060101010101" charset="-122"/>
                <a:ea typeface="楷体" panose="02010609060101010101" charset="-122"/>
              </a:rPr>
              <a:t>岁创办了蚂蚁课堂</a:t>
            </a:r>
            <a:r>
              <a:rPr lang="en-US" altLang="zh-CN" b="1" dirty="0">
                <a:latin typeface="楷体" panose="02010609060101010101" charset="-122"/>
                <a:ea typeface="楷体" panose="02010609060101010101" charset="-122"/>
              </a:rPr>
              <a:t>-</a:t>
            </a:r>
            <a:r>
              <a:rPr lang="zh-CN" altLang="en-US" b="1" dirty="0">
                <a:latin typeface="楷体" panose="02010609060101010101" charset="-122"/>
                <a:ea typeface="楷体" panose="02010609060101010101" charset="-122"/>
              </a:rPr>
              <a:t>在线教育平台</a:t>
            </a:r>
            <a:r>
              <a:rPr lang="zh-CN" altLang="en-US" b="1" dirty="0" smtClean="0">
                <a:latin typeface="楷体" panose="02010609060101010101" charset="-122"/>
                <a:ea typeface="楷体" panose="02010609060101010101" charset="-122"/>
              </a:rPr>
              <a:t>。</a:t>
            </a:r>
            <a:endParaRPr lang="en-US" altLang="zh-CN" b="1" dirty="0" smtClean="0">
              <a:latin typeface="楷体" panose="02010609060101010101" charset="-122"/>
              <a:ea typeface="楷体" panose="02010609060101010101" charset="-122"/>
            </a:endParaRPr>
          </a:p>
          <a:p>
            <a:r>
              <a:rPr lang="en-US" altLang="zh-CN" b="1" dirty="0" smtClean="0">
                <a:latin typeface="楷体" panose="02010609060101010101" charset="-122"/>
                <a:ea typeface="楷体" panose="02010609060101010101" charset="-122"/>
              </a:rPr>
              <a:t>18</a:t>
            </a:r>
            <a:r>
              <a:rPr lang="zh-CN" altLang="en-US" b="1" dirty="0">
                <a:latin typeface="楷体" panose="02010609060101010101" charset="-122"/>
                <a:ea typeface="楷体" panose="02010609060101010101" charset="-122"/>
              </a:rPr>
              <a:t>岁的时候通过自己第一桶金，给自己父母在武汉市买了一套数百万的</a:t>
            </a:r>
            <a:r>
              <a:rPr lang="zh-CN" altLang="en-US" b="1" dirty="0" smtClean="0">
                <a:latin typeface="楷体" panose="02010609060101010101" charset="-122"/>
                <a:ea typeface="楷体" panose="02010609060101010101" charset="-122"/>
              </a:rPr>
              <a:t>房子。</a:t>
            </a:r>
            <a:endParaRPr lang="en-US" altLang="zh-CN" b="1" dirty="0" smtClean="0">
              <a:latin typeface="楷体" panose="02010609060101010101" charset="-122"/>
              <a:ea typeface="楷体" panose="02010609060101010101" charset="-122"/>
            </a:endParaRPr>
          </a:p>
          <a:p>
            <a:r>
              <a:rPr lang="en-US" altLang="zh-CN" b="1" dirty="0" smtClean="0">
                <a:latin typeface="楷体" panose="02010609060101010101" charset="-122"/>
                <a:ea typeface="楷体" panose="02010609060101010101" charset="-122"/>
              </a:rPr>
              <a:t>19</a:t>
            </a:r>
            <a:r>
              <a:rPr lang="zh-CN" altLang="en-US" b="1" dirty="0" smtClean="0">
                <a:latin typeface="楷体" panose="02010609060101010101" charset="-122"/>
                <a:ea typeface="楷体" panose="02010609060101010101" charset="-122"/>
              </a:rPr>
              <a:t>岁的时候创办了</a:t>
            </a:r>
            <a:r>
              <a:rPr lang="en-US" altLang="zh-CN" b="1" dirty="0" smtClean="0">
                <a:latin typeface="楷体" panose="02010609060101010101" charset="-122"/>
                <a:ea typeface="楷体" panose="02010609060101010101" charset="-122"/>
              </a:rPr>
              <a:t>-</a:t>
            </a:r>
            <a:r>
              <a:rPr lang="zh-CN" altLang="en-US" b="1" dirty="0" smtClean="0">
                <a:latin typeface="楷体" panose="02010609060101010101" charset="-122"/>
                <a:ea typeface="楷体" panose="02010609060101010101" charset="-122"/>
              </a:rPr>
              <a:t>上海每特教育科技有限公司 定位互联网架构师培训行业。</a:t>
            </a:r>
            <a:endParaRPr lang="en-US" altLang="zh-CN" b="1" dirty="0" smtClean="0">
              <a:latin typeface="楷体" panose="02010609060101010101" charset="-122"/>
              <a:ea typeface="楷体" panose="02010609060101010101" charset="-122"/>
            </a:endParaRPr>
          </a:p>
          <a:p>
            <a:r>
              <a:rPr lang="en-US" altLang="zh-CN" b="1" dirty="0" smtClean="0">
                <a:latin typeface="楷体" panose="02010609060101010101" charset="-122"/>
                <a:ea typeface="楷体" panose="02010609060101010101" charset="-122"/>
              </a:rPr>
              <a:t>20</a:t>
            </a:r>
            <a:r>
              <a:rPr lang="zh-CN" altLang="en-US" b="1" dirty="0">
                <a:latin typeface="楷体" panose="02010609060101010101" charset="-122"/>
                <a:ea typeface="楷体" panose="02010609060101010101" charset="-122"/>
              </a:rPr>
              <a:t>岁的时候在线直播</a:t>
            </a:r>
            <a:r>
              <a:rPr lang="en-US" altLang="zh-CN" b="1" dirty="0">
                <a:latin typeface="楷体" panose="02010609060101010101" charset="-122"/>
                <a:ea typeface="楷体" panose="02010609060101010101" charset="-122"/>
              </a:rPr>
              <a:t>Java</a:t>
            </a:r>
            <a:r>
              <a:rPr lang="zh-CN" altLang="en-US" b="1" dirty="0">
                <a:latin typeface="楷体" panose="02010609060101010101" charset="-122"/>
                <a:ea typeface="楷体" panose="02010609060101010101" charset="-122"/>
              </a:rPr>
              <a:t>分布式和微服务培训课程，年收入</a:t>
            </a:r>
            <a:r>
              <a:rPr lang="en-US" altLang="zh-CN" b="1" dirty="0">
                <a:latin typeface="楷体" panose="02010609060101010101" charset="-122"/>
                <a:ea typeface="楷体" panose="02010609060101010101" charset="-122"/>
              </a:rPr>
              <a:t>300</a:t>
            </a:r>
            <a:r>
              <a:rPr lang="zh-CN" altLang="en-US" b="1" dirty="0">
                <a:latin typeface="楷体" panose="02010609060101010101" charset="-122"/>
                <a:ea typeface="楷体" panose="02010609060101010101" charset="-122"/>
              </a:rPr>
              <a:t>万元</a:t>
            </a:r>
            <a:r>
              <a:rPr lang="zh-CN" altLang="en-US" b="1" dirty="0" smtClean="0">
                <a:latin typeface="楷体" panose="02010609060101010101" charset="-122"/>
                <a:ea typeface="楷体" panose="02010609060101010101" charset="-122"/>
              </a:rPr>
              <a:t>。</a:t>
            </a:r>
            <a:endParaRPr lang="en-US" altLang="zh-CN" b="1" dirty="0" smtClean="0">
              <a:latin typeface="楷体" panose="02010609060101010101" charset="-122"/>
              <a:ea typeface="楷体" panose="02010609060101010101" charset="-122"/>
            </a:endParaRPr>
          </a:p>
          <a:p>
            <a:r>
              <a:rPr lang="en-US" altLang="zh-CN" b="1" dirty="0" smtClean="0">
                <a:latin typeface="楷体" panose="02010609060101010101" charset="-122"/>
                <a:ea typeface="楷体" panose="02010609060101010101" charset="-122"/>
              </a:rPr>
              <a:t>21</a:t>
            </a:r>
            <a:r>
              <a:rPr lang="zh-CN" altLang="en-US" b="1" dirty="0">
                <a:latin typeface="楷体" panose="02010609060101010101" charset="-122"/>
                <a:ea typeface="楷体" panose="02010609060101010101" charset="-122"/>
              </a:rPr>
              <a:t>岁的时候其录制的</a:t>
            </a:r>
            <a:r>
              <a:rPr lang="en-US" altLang="zh-CN" b="1" dirty="0" err="1">
                <a:latin typeface="楷体" panose="02010609060101010101" charset="-122"/>
                <a:ea typeface="楷体" panose="02010609060101010101" charset="-122"/>
              </a:rPr>
              <a:t>SpringCloud</a:t>
            </a:r>
            <a:r>
              <a:rPr lang="en-US" altLang="zh-CN" b="1" dirty="0">
                <a:latin typeface="楷体" panose="02010609060101010101" charset="-122"/>
                <a:ea typeface="楷体" panose="02010609060101010101" charset="-122"/>
              </a:rPr>
              <a:t>/</a:t>
            </a:r>
            <a:r>
              <a:rPr lang="en-US" altLang="zh-CN" b="1" dirty="0" err="1">
                <a:latin typeface="楷体" panose="02010609060101010101" charset="-122"/>
                <a:ea typeface="楷体" panose="02010609060101010101" charset="-122"/>
              </a:rPr>
              <a:t>SpringBoot</a:t>
            </a:r>
            <a:r>
              <a:rPr lang="zh-CN" altLang="en-US" b="1" dirty="0">
                <a:latin typeface="楷体" panose="02010609060101010101" charset="-122"/>
                <a:ea typeface="楷体" panose="02010609060101010101" charset="-122"/>
              </a:rPr>
              <a:t>课程破百万人学习。</a:t>
            </a:r>
          </a:p>
        </p:txBody>
      </p:sp>
      <p:sp>
        <p:nvSpPr>
          <p:cNvPr id="28" name="文本框 27"/>
          <p:cNvSpPr txBox="1"/>
          <p:nvPr/>
        </p:nvSpPr>
        <p:spPr>
          <a:xfrm>
            <a:off x="4978400" y="5339715"/>
            <a:ext cx="5850890" cy="368300"/>
          </a:xfrm>
          <a:prstGeom prst="rect">
            <a:avLst/>
          </a:prstGeom>
          <a:noFill/>
        </p:spPr>
        <p:txBody>
          <a:bodyPr wrap="none" rtlCol="0">
            <a:spAutoFit/>
          </a:bodyPr>
          <a:lstStyle/>
          <a:p>
            <a:pPr algn="l"/>
            <a:r>
              <a:rPr lang="zh-CN" altLang="en-US" b="1" i="1" dirty="0">
                <a:solidFill>
                  <a:schemeClr val="accent1">
                    <a:lumMod val="75000"/>
                  </a:schemeClr>
                </a:solidFill>
                <a:latin typeface="汉仪小隶书简" panose="02010600000101010101" charset="-122"/>
                <a:ea typeface="汉仪小隶书简" panose="02010600000101010101" charset="-122"/>
                <a:cs typeface="汉仪小隶书简" panose="02010600000101010101" charset="-122"/>
              </a:rPr>
              <a:t>余老师联系方式</a:t>
            </a:r>
            <a:r>
              <a:rPr lang="en-US" altLang="zh-CN" b="1" i="1" dirty="0">
                <a:solidFill>
                  <a:schemeClr val="accent1">
                    <a:lumMod val="75000"/>
                  </a:schemeClr>
                </a:solidFill>
                <a:latin typeface="汉仪小隶书简" panose="02010600000101010101" charset="-122"/>
                <a:ea typeface="汉仪小隶书简" panose="02010600000101010101" charset="-122"/>
                <a:cs typeface="汉仪小隶书简" panose="02010600000101010101" charset="-122"/>
              </a:rPr>
              <a:t>:</a:t>
            </a:r>
            <a:r>
              <a:rPr lang="zh-CN" altLang="en-US" b="1" i="1" dirty="0">
                <a:solidFill>
                  <a:schemeClr val="accent1">
                    <a:lumMod val="75000"/>
                  </a:schemeClr>
                </a:solidFill>
                <a:latin typeface="汉仪小隶书简" panose="02010600000101010101" charset="-122"/>
                <a:ea typeface="汉仪小隶书简" panose="02010600000101010101" charset="-122"/>
                <a:cs typeface="汉仪小隶书简" panose="02010600000101010101" charset="-122"/>
              </a:rPr>
              <a:t>QQ</a:t>
            </a:r>
            <a:r>
              <a:rPr lang="en-US" altLang="zh-CN" b="1" i="1" dirty="0">
                <a:solidFill>
                  <a:schemeClr val="accent1">
                    <a:lumMod val="75000"/>
                  </a:schemeClr>
                </a:solidFill>
                <a:latin typeface="汉仪小隶书简" panose="02010600000101010101" charset="-122"/>
                <a:ea typeface="汉仪小隶书简" panose="02010600000101010101" charset="-122"/>
                <a:cs typeface="汉仪小隶书简" panose="02010600000101010101" charset="-122"/>
              </a:rPr>
              <a:t>:</a:t>
            </a:r>
            <a:r>
              <a:rPr lang="zh-CN" altLang="en-US" b="1" i="1" dirty="0">
                <a:solidFill>
                  <a:schemeClr val="accent1">
                    <a:lumMod val="75000"/>
                  </a:schemeClr>
                </a:solidFill>
                <a:latin typeface="汉仪小隶书简" panose="02010600000101010101" charset="-122"/>
                <a:ea typeface="汉仪小隶书简" panose="02010600000101010101" charset="-122"/>
                <a:cs typeface="汉仪小隶书简" panose="02010600000101010101" charset="-122"/>
              </a:rPr>
              <a:t>644064779   微信</a:t>
            </a:r>
            <a:r>
              <a:rPr lang="en-US" altLang="zh-CN" b="1" i="1" dirty="0">
                <a:solidFill>
                  <a:schemeClr val="accent1">
                    <a:lumMod val="75000"/>
                  </a:schemeClr>
                </a:solidFill>
                <a:latin typeface="汉仪小隶书简" panose="02010600000101010101" charset="-122"/>
                <a:ea typeface="汉仪小隶书简" panose="02010600000101010101" charset="-122"/>
                <a:cs typeface="汉仪小隶书简" panose="02010600000101010101" charset="-122"/>
              </a:rPr>
              <a:t>:</a:t>
            </a:r>
            <a:r>
              <a:rPr lang="zh-CN" altLang="en-US" b="1" i="1" dirty="0">
                <a:solidFill>
                  <a:schemeClr val="accent1">
                    <a:lumMod val="75000"/>
                  </a:schemeClr>
                </a:solidFill>
                <a:latin typeface="汉仪小隶书简" panose="02010600000101010101" charset="-122"/>
                <a:ea typeface="汉仪小隶书简" panose="02010600000101010101" charset="-122"/>
                <a:cs typeface="汉仪小隶书简" panose="02010600000101010101" charset="-122"/>
              </a:rPr>
              <a:t>yushengjun644</a:t>
            </a:r>
          </a:p>
        </p:txBody>
      </p:sp>
      <p:pic>
        <p:nvPicPr>
          <p:cNvPr id="3" name="图片 2"/>
          <p:cNvPicPr>
            <a:picLocks noChangeAspect="1"/>
          </p:cNvPicPr>
          <p:nvPr/>
        </p:nvPicPr>
        <p:blipFill>
          <a:blip r:embed="rId4"/>
          <a:stretch>
            <a:fillRect/>
          </a:stretch>
        </p:blipFill>
        <p:spPr>
          <a:xfrm>
            <a:off x="78479" y="726932"/>
            <a:ext cx="3231252" cy="4528185"/>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模板1112"/>
          <p:cNvPicPr>
            <a:picLocks noChangeAspect="1"/>
          </p:cNvPicPr>
          <p:nvPr/>
        </p:nvPicPr>
        <p:blipFill>
          <a:blip r:embed="rId3"/>
          <a:stretch>
            <a:fillRect/>
          </a:stretch>
        </p:blipFill>
        <p:spPr>
          <a:xfrm>
            <a:off x="0" y="2540"/>
            <a:ext cx="12199620" cy="6862445"/>
          </a:xfrm>
          <a:prstGeom prst="rect">
            <a:avLst/>
          </a:prstGeom>
        </p:spPr>
      </p:pic>
      <p:sp>
        <p:nvSpPr>
          <p:cNvPr id="20" name="文本框 19"/>
          <p:cNvSpPr txBox="1"/>
          <p:nvPr/>
        </p:nvSpPr>
        <p:spPr>
          <a:xfrm>
            <a:off x="1329690" y="1304925"/>
            <a:ext cx="8982075" cy="755650"/>
          </a:xfrm>
          <a:prstGeom prst="rect">
            <a:avLst/>
          </a:prstGeom>
          <a:noFill/>
        </p:spPr>
        <p:txBody>
          <a:bodyPr wrap="square" rtlCol="0">
            <a:spAutoFit/>
          </a:bodyPr>
          <a:lstStyle/>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p:txBody>
      </p:sp>
      <p:sp>
        <p:nvSpPr>
          <p:cNvPr id="3" name="文本框 2"/>
          <p:cNvSpPr txBox="1"/>
          <p:nvPr/>
        </p:nvSpPr>
        <p:spPr>
          <a:xfrm>
            <a:off x="634315" y="1030228"/>
            <a:ext cx="9397364" cy="2197525"/>
          </a:xfrm>
          <a:prstGeom prst="rect">
            <a:avLst/>
          </a:prstGeom>
          <a:noFill/>
        </p:spPr>
        <p:txBody>
          <a:bodyPr wrap="square" rtlCol="0">
            <a:spAutoFit/>
          </a:bodyPr>
          <a:lstStyle/>
          <a:p>
            <a:pPr>
              <a:lnSpc>
                <a:spcPct val="120000"/>
              </a:lnSpc>
            </a:pPr>
            <a:r>
              <a:rPr lang="en-US" altLang="zh-CN" sz="2400" b="1" dirty="0">
                <a:latin typeface="楷体" panose="02010609060101010101" pitchFamily="49" charset="-122"/>
                <a:ea typeface="楷体" panose="02010609060101010101" pitchFamily="49" charset="-122"/>
                <a:cs typeface="黑体" panose="02010609060101010101" charset="-122"/>
                <a:sym typeface="+mn-ea"/>
              </a:rPr>
              <a:t>MySQL</a:t>
            </a:r>
            <a:r>
              <a:rPr lang="zh-CN" altLang="en-US" sz="2400" b="1" dirty="0">
                <a:latin typeface="楷体" panose="02010609060101010101" pitchFamily="49" charset="-122"/>
                <a:ea typeface="楷体" panose="02010609060101010101" pitchFamily="49" charset="-122"/>
                <a:cs typeface="黑体" panose="02010609060101010101" charset="-122"/>
                <a:sym typeface="+mn-ea"/>
              </a:rPr>
              <a:t>高可用集群环境</a:t>
            </a:r>
            <a:r>
              <a:rPr lang="zh-CN" altLang="en-US" sz="2400" b="1" dirty="0" smtClean="0">
                <a:latin typeface="楷体" panose="02010609060101010101" pitchFamily="49" charset="-122"/>
                <a:ea typeface="楷体" panose="02010609060101010101" pitchFamily="49" charset="-122"/>
                <a:cs typeface="黑体" panose="02010609060101010101" charset="-122"/>
                <a:sym typeface="+mn-ea"/>
              </a:rPr>
              <a:t>搭建</a:t>
            </a:r>
            <a:endParaRPr lang="zh-CN" altLang="en-US" b="1" dirty="0">
              <a:solidFill>
                <a:schemeClr val="tx1"/>
              </a:solidFill>
              <a:latin typeface="楷体" panose="02010609060101010101" charset="-122"/>
              <a:ea typeface="楷体" panose="02010609060101010101" charset="-122"/>
              <a:cs typeface="楷体" panose="02010609060101010101" charset="-122"/>
            </a:endParaRPr>
          </a:p>
          <a:p>
            <a:pPr>
              <a:lnSpc>
                <a:spcPct val="120000"/>
              </a:lnSpc>
            </a:pPr>
            <a:r>
              <a:rPr lang="en-US" altLang="zh-CN" b="1" dirty="0">
                <a:latin typeface="楷体" panose="02010609060101010101" charset="-122"/>
                <a:ea typeface="楷体" panose="02010609060101010101" charset="-122"/>
                <a:cs typeface="楷体" panose="02010609060101010101" charset="-122"/>
              </a:rPr>
              <a:t>1</a:t>
            </a:r>
            <a:r>
              <a:rPr lang="zh-CN" altLang="en-US" b="1" dirty="0">
                <a:latin typeface="楷体" panose="02010609060101010101" charset="-122"/>
                <a:ea typeface="楷体" panose="02010609060101010101" charset="-122"/>
                <a:cs typeface="楷体" panose="02010609060101010101" charset="-122"/>
              </a:rPr>
              <a:t>、</a:t>
            </a:r>
            <a:r>
              <a:rPr lang="en-US" altLang="zh-CN" b="1" dirty="0" err="1">
                <a:latin typeface="楷体" panose="02010609060101010101" charset="-122"/>
                <a:ea typeface="楷体" panose="02010609060101010101" charset="-122"/>
                <a:cs typeface="楷体" panose="02010609060101010101" charset="-122"/>
              </a:rPr>
              <a:t>MyCat</a:t>
            </a:r>
            <a:r>
              <a:rPr lang="zh-CN" altLang="en-US" b="1" dirty="0">
                <a:latin typeface="楷体" panose="02010609060101010101" charset="-122"/>
                <a:ea typeface="楷体" panose="02010609060101010101" charset="-122"/>
                <a:cs typeface="楷体" panose="02010609060101010101" charset="-122"/>
              </a:rPr>
              <a:t>执行原理分析</a:t>
            </a:r>
          </a:p>
          <a:p>
            <a:pPr>
              <a:lnSpc>
                <a:spcPct val="120000"/>
              </a:lnSpc>
            </a:pPr>
            <a:r>
              <a:rPr lang="en-US" altLang="zh-CN" b="1" dirty="0">
                <a:latin typeface="楷体" panose="02010609060101010101" charset="-122"/>
                <a:ea typeface="楷体" panose="02010609060101010101" charset="-122"/>
                <a:cs typeface="楷体" panose="02010609060101010101" charset="-122"/>
              </a:rPr>
              <a:t>2</a:t>
            </a:r>
            <a:r>
              <a:rPr lang="zh-CN" altLang="en-US" b="1" dirty="0">
                <a:latin typeface="楷体" panose="02010609060101010101" charset="-122"/>
                <a:ea typeface="楷体" panose="02010609060101010101" charset="-122"/>
                <a:cs typeface="楷体" panose="02010609060101010101" charset="-122"/>
              </a:rPr>
              <a:t>、</a:t>
            </a:r>
            <a:r>
              <a:rPr lang="en-US" altLang="zh-CN" b="1" dirty="0" err="1">
                <a:latin typeface="楷体" panose="02010609060101010101" charset="-122"/>
                <a:ea typeface="楷体" panose="02010609060101010101" charset="-122"/>
                <a:cs typeface="楷体" panose="02010609060101010101" charset="-122"/>
              </a:rPr>
              <a:t>MyCat</a:t>
            </a:r>
            <a:r>
              <a:rPr lang="zh-CN" altLang="en-US" b="1" dirty="0">
                <a:latin typeface="楷体" panose="02010609060101010101" charset="-122"/>
                <a:ea typeface="楷体" panose="02010609060101010101" charset="-122"/>
                <a:cs typeface="楷体" panose="02010609060101010101" charset="-122"/>
              </a:rPr>
              <a:t>与</a:t>
            </a:r>
            <a:r>
              <a:rPr lang="en-US" altLang="zh-CN" b="1" dirty="0" err="1">
                <a:latin typeface="楷体" panose="02010609060101010101" charset="-122"/>
                <a:ea typeface="楷体" panose="02010609060101010101" charset="-122"/>
                <a:cs typeface="楷体" panose="02010609060101010101" charset="-122"/>
              </a:rPr>
              <a:t>Sharding-Jdbc</a:t>
            </a:r>
            <a:r>
              <a:rPr lang="zh-CN" altLang="en-US" b="1" dirty="0">
                <a:latin typeface="楷体" panose="02010609060101010101" charset="-122"/>
                <a:ea typeface="楷体" panose="02010609060101010101" charset="-122"/>
                <a:cs typeface="楷体" panose="02010609060101010101" charset="-122"/>
              </a:rPr>
              <a:t>区别</a:t>
            </a:r>
          </a:p>
          <a:p>
            <a:pPr>
              <a:lnSpc>
                <a:spcPct val="120000"/>
              </a:lnSpc>
            </a:pPr>
            <a:r>
              <a:rPr lang="en-US" altLang="zh-CN" b="1" dirty="0">
                <a:latin typeface="楷体" panose="02010609060101010101" charset="-122"/>
                <a:ea typeface="楷体" panose="02010609060101010101" charset="-122"/>
                <a:cs typeface="楷体" panose="02010609060101010101" charset="-122"/>
              </a:rPr>
              <a:t>3</a:t>
            </a:r>
            <a:r>
              <a:rPr lang="zh-CN" altLang="en-US" b="1" dirty="0">
                <a:latin typeface="楷体" panose="02010609060101010101" charset="-122"/>
                <a:ea typeface="楷体" panose="02010609060101010101" charset="-122"/>
                <a:cs typeface="楷体" panose="02010609060101010101" charset="-122"/>
              </a:rPr>
              <a:t>、基于</a:t>
            </a:r>
            <a:r>
              <a:rPr lang="en-US" altLang="zh-CN" b="1" dirty="0" err="1">
                <a:latin typeface="楷体" panose="02010609060101010101" charset="-122"/>
                <a:ea typeface="楷体" panose="02010609060101010101" charset="-122"/>
                <a:cs typeface="楷体" panose="02010609060101010101" charset="-122"/>
              </a:rPr>
              <a:t>Sharding-Jdbc</a:t>
            </a:r>
            <a:r>
              <a:rPr lang="zh-CN" altLang="en-US" b="1" dirty="0">
                <a:latin typeface="楷体" panose="02010609060101010101" charset="-122"/>
                <a:ea typeface="楷体" panose="02010609060101010101" charset="-122"/>
                <a:cs typeface="楷体" panose="02010609060101010101" charset="-122"/>
              </a:rPr>
              <a:t>实现读写分离</a:t>
            </a:r>
          </a:p>
          <a:p>
            <a:pPr>
              <a:lnSpc>
                <a:spcPct val="120000"/>
              </a:lnSpc>
            </a:pPr>
            <a:r>
              <a:rPr lang="en-US" altLang="zh-CN" b="1" dirty="0">
                <a:latin typeface="楷体" panose="02010609060101010101" charset="-122"/>
                <a:ea typeface="楷体" panose="02010609060101010101" charset="-122"/>
                <a:cs typeface="楷体" panose="02010609060101010101" charset="-122"/>
              </a:rPr>
              <a:t>4</a:t>
            </a:r>
            <a:r>
              <a:rPr lang="zh-CN" altLang="en-US" b="1" dirty="0">
                <a:latin typeface="楷体" panose="02010609060101010101" charset="-122"/>
                <a:ea typeface="楷体" panose="02010609060101010101" charset="-122"/>
                <a:cs typeface="楷体" panose="02010609060101010101" charset="-122"/>
              </a:rPr>
              <a:t>、基于</a:t>
            </a:r>
            <a:r>
              <a:rPr lang="en-US" altLang="zh-CN" b="1" dirty="0" err="1">
                <a:latin typeface="楷体" panose="02010609060101010101" charset="-122"/>
                <a:ea typeface="楷体" panose="02010609060101010101" charset="-122"/>
                <a:cs typeface="楷体" panose="02010609060101010101" charset="-122"/>
              </a:rPr>
              <a:t>Sharding-Jdbc</a:t>
            </a:r>
            <a:r>
              <a:rPr lang="zh-CN" altLang="en-US" b="1" dirty="0">
                <a:latin typeface="楷体" panose="02010609060101010101" charset="-122"/>
                <a:ea typeface="楷体" panose="02010609060101010101" charset="-122"/>
                <a:cs typeface="楷体" panose="02010609060101010101" charset="-122"/>
              </a:rPr>
              <a:t>实现分表分库</a:t>
            </a:r>
          </a:p>
          <a:p>
            <a:pPr>
              <a:lnSpc>
                <a:spcPct val="120000"/>
              </a:lnSpc>
            </a:pPr>
            <a:r>
              <a:rPr lang="en-US" altLang="zh-CN" b="1" dirty="0">
                <a:latin typeface="楷体" panose="02010609060101010101" charset="-122"/>
                <a:ea typeface="楷体" panose="02010609060101010101" charset="-122"/>
                <a:cs typeface="楷体" panose="02010609060101010101" charset="-122"/>
              </a:rPr>
              <a:t>4</a:t>
            </a:r>
            <a:r>
              <a:rPr lang="zh-CN" altLang="en-US" b="1" dirty="0">
                <a:latin typeface="楷体" panose="02010609060101010101" charset="-122"/>
                <a:ea typeface="楷体" panose="02010609060101010101" charset="-122"/>
                <a:cs typeface="楷体" panose="02010609060101010101" charset="-122"/>
              </a:rPr>
              <a:t>、</a:t>
            </a:r>
            <a:r>
              <a:rPr lang="en-US" altLang="zh-CN" b="1" dirty="0" err="1">
                <a:latin typeface="楷体" panose="02010609060101010101" charset="-122"/>
                <a:ea typeface="楷体" panose="02010609060101010101" charset="-122"/>
                <a:cs typeface="楷体" panose="02010609060101010101" charset="-122"/>
              </a:rPr>
              <a:t>Sharding-Jdbc</a:t>
            </a:r>
            <a:r>
              <a:rPr lang="zh-CN" altLang="en-US" b="1" dirty="0">
                <a:latin typeface="楷体" panose="02010609060101010101" charset="-122"/>
                <a:ea typeface="楷体" panose="02010609060101010101" charset="-122"/>
                <a:cs typeface="楷体" panose="02010609060101010101" charset="-122"/>
              </a:rPr>
              <a:t>源码分析</a:t>
            </a:r>
            <a:endParaRPr lang="zh-CN" altLang="en-US" b="1" dirty="0">
              <a:solidFill>
                <a:schemeClr val="tx1"/>
              </a:solidFill>
              <a:latin typeface="楷体" panose="02010609060101010101" charset="-122"/>
              <a:ea typeface="楷体" panose="02010609060101010101" charset="-122"/>
              <a:cs typeface="楷体" panose="02010609060101010101" charset="-122"/>
            </a:endParaRPr>
          </a:p>
        </p:txBody>
      </p:sp>
      <p:sp>
        <p:nvSpPr>
          <p:cNvPr id="2" name="文本框 1"/>
          <p:cNvSpPr txBox="1"/>
          <p:nvPr/>
        </p:nvSpPr>
        <p:spPr>
          <a:xfrm>
            <a:off x="1228725" y="66040"/>
            <a:ext cx="8982075" cy="1087755"/>
          </a:xfrm>
          <a:prstGeom prst="rect">
            <a:avLst/>
          </a:prstGeom>
          <a:noFill/>
        </p:spPr>
        <p:txBody>
          <a:bodyPr wrap="square" rtlCol="0">
            <a:spAutoFit/>
          </a:bodyPr>
          <a:lstStyle/>
          <a:p>
            <a:pPr>
              <a:lnSpc>
                <a:spcPct val="120000"/>
              </a:lnSpc>
            </a:pPr>
            <a:r>
              <a:rPr lang="zh-CN" altLang="en-US" b="1">
                <a:solidFill>
                  <a:schemeClr val="tx1"/>
                </a:solidFill>
                <a:latin typeface="楷体" panose="02010609060101010101" charset="-122"/>
                <a:ea typeface="楷体" panose="02010609060101010101" charset="-122"/>
                <a:cs typeface="楷体" panose="02010609060101010101" charset="-122"/>
              </a:rPr>
              <a:t>上课内容</a:t>
            </a: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p:txBody>
      </p:sp>
    </p:spTree>
    <p:extLst>
      <p:ext uri="{BB962C8B-B14F-4D97-AF65-F5344CB8AC3E}">
        <p14:creationId xmlns:p14="http://schemas.microsoft.com/office/powerpoint/2010/main" val="243274280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模板1112"/>
          <p:cNvPicPr>
            <a:picLocks noChangeAspect="1"/>
          </p:cNvPicPr>
          <p:nvPr/>
        </p:nvPicPr>
        <p:blipFill>
          <a:blip r:embed="rId3"/>
          <a:stretch>
            <a:fillRect/>
          </a:stretch>
        </p:blipFill>
        <p:spPr>
          <a:xfrm>
            <a:off x="0" y="2540"/>
            <a:ext cx="12199620" cy="6862445"/>
          </a:xfrm>
          <a:prstGeom prst="rect">
            <a:avLst/>
          </a:prstGeom>
        </p:spPr>
      </p:pic>
      <p:sp>
        <p:nvSpPr>
          <p:cNvPr id="20" name="文本框 19"/>
          <p:cNvSpPr txBox="1"/>
          <p:nvPr/>
        </p:nvSpPr>
        <p:spPr>
          <a:xfrm>
            <a:off x="1329690" y="1304925"/>
            <a:ext cx="8982075" cy="755650"/>
          </a:xfrm>
          <a:prstGeom prst="rect">
            <a:avLst/>
          </a:prstGeom>
          <a:noFill/>
        </p:spPr>
        <p:txBody>
          <a:bodyPr wrap="square" rtlCol="0">
            <a:spAutoFit/>
          </a:bodyPr>
          <a:lstStyle/>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p:txBody>
      </p:sp>
      <p:sp>
        <p:nvSpPr>
          <p:cNvPr id="3" name="文本框 2"/>
          <p:cNvSpPr txBox="1"/>
          <p:nvPr/>
        </p:nvSpPr>
        <p:spPr>
          <a:xfrm>
            <a:off x="370702" y="807806"/>
            <a:ext cx="11425881" cy="5410712"/>
          </a:xfrm>
          <a:prstGeom prst="rect">
            <a:avLst/>
          </a:prstGeom>
          <a:noFill/>
        </p:spPr>
        <p:txBody>
          <a:bodyPr wrap="square" rtlCol="0">
            <a:spAutoFit/>
          </a:bodyPr>
          <a:lstStyle/>
          <a:p>
            <a:pPr>
              <a:lnSpc>
                <a:spcPct val="120000"/>
              </a:lnSpc>
            </a:pPr>
            <a:r>
              <a:rPr lang="en-US" altLang="zh-CN" sz="2400" b="1" dirty="0" err="1" smtClean="0">
                <a:latin typeface="楷体" panose="02010609060101010101" charset="-122"/>
                <a:ea typeface="楷体" panose="02010609060101010101" charset="-122"/>
                <a:cs typeface="楷体" panose="02010609060101010101" charset="-122"/>
              </a:rPr>
              <a:t>Sharding-Jdbc</a:t>
            </a:r>
            <a:r>
              <a:rPr lang="zh-CN" altLang="en-US" sz="2400" b="1" dirty="0" smtClean="0">
                <a:latin typeface="楷体" panose="02010609060101010101" charset="-122"/>
                <a:ea typeface="楷体" panose="02010609060101010101" charset="-122"/>
                <a:cs typeface="楷体" panose="02010609060101010101" charset="-122"/>
              </a:rPr>
              <a:t>介绍</a:t>
            </a:r>
            <a:endParaRPr lang="en-US" altLang="zh-CN" sz="2400" b="1" dirty="0" smtClean="0">
              <a:latin typeface="楷体" panose="02010609060101010101" charset="-122"/>
              <a:ea typeface="楷体" panose="02010609060101010101" charset="-122"/>
              <a:cs typeface="楷体" panose="02010609060101010101" charset="-122"/>
            </a:endParaRPr>
          </a:p>
          <a:p>
            <a:r>
              <a:rPr lang="en-US" altLang="zh-CN" b="1" dirty="0" err="1" smtClean="0">
                <a:solidFill>
                  <a:srgbClr val="FF0000"/>
                </a:solidFill>
                <a:latin typeface="楷体" panose="02010609060101010101" pitchFamily="49" charset="-122"/>
                <a:ea typeface="楷体" panose="02010609060101010101" pitchFamily="49" charset="-122"/>
                <a:cs typeface="楷体" panose="02010609060101010101" charset="-122"/>
              </a:rPr>
              <a:t>Sharding-Jdbc</a:t>
            </a:r>
            <a:r>
              <a:rPr lang="zh-CN" altLang="en-US" b="1" dirty="0" smtClean="0">
                <a:solidFill>
                  <a:srgbClr val="FF0000"/>
                </a:solidFill>
                <a:latin typeface="楷体" panose="02010609060101010101" pitchFamily="49" charset="-122"/>
                <a:ea typeface="楷体" panose="02010609060101010101" pitchFamily="49" charset="-122"/>
                <a:cs typeface="楷体" panose="02010609060101010101" charset="-122"/>
              </a:rPr>
              <a:t>在</a:t>
            </a:r>
            <a:r>
              <a:rPr lang="en-US" altLang="zh-CN" b="1" dirty="0" smtClean="0">
                <a:solidFill>
                  <a:srgbClr val="FF0000"/>
                </a:solidFill>
                <a:latin typeface="楷体" panose="02010609060101010101" pitchFamily="49" charset="-122"/>
                <a:ea typeface="楷体" panose="02010609060101010101" pitchFamily="49" charset="-122"/>
                <a:cs typeface="楷体" panose="02010609060101010101" charset="-122"/>
              </a:rPr>
              <a:t>3.0</a:t>
            </a:r>
            <a:r>
              <a:rPr lang="zh-CN" altLang="en-US" b="1" dirty="0" smtClean="0">
                <a:solidFill>
                  <a:srgbClr val="FF0000"/>
                </a:solidFill>
                <a:latin typeface="楷体" panose="02010609060101010101" pitchFamily="49" charset="-122"/>
                <a:ea typeface="楷体" panose="02010609060101010101" pitchFamily="49" charset="-122"/>
                <a:cs typeface="楷体" panose="02010609060101010101" charset="-122"/>
              </a:rPr>
              <a:t>后改名为</a:t>
            </a:r>
            <a:r>
              <a:rPr lang="en-US" altLang="zh-CN" b="1" dirty="0" err="1">
                <a:solidFill>
                  <a:srgbClr val="FF0000"/>
                </a:solidFill>
                <a:latin typeface="楷体" panose="02010609060101010101" pitchFamily="49" charset="-122"/>
                <a:ea typeface="楷体" panose="02010609060101010101" pitchFamily="49" charset="-122"/>
                <a:cs typeface="楷体" panose="02010609060101010101" charset="-122"/>
              </a:rPr>
              <a:t>S</a:t>
            </a:r>
            <a:r>
              <a:rPr lang="en-US" altLang="zh-CN" b="1" dirty="0" err="1" smtClean="0">
                <a:solidFill>
                  <a:srgbClr val="FF0000"/>
                </a:solidFill>
                <a:latin typeface="楷体" panose="02010609060101010101" pitchFamily="49" charset="-122"/>
                <a:ea typeface="楷体" panose="02010609060101010101" pitchFamily="49" charset="-122"/>
                <a:cs typeface="楷体" panose="02010609060101010101" charset="-122"/>
              </a:rPr>
              <a:t>hardingsphere</a:t>
            </a:r>
            <a:r>
              <a:rPr lang="zh-CN" altLang="en-US" b="1" dirty="0">
                <a:latin typeface="楷体" panose="02010609060101010101" pitchFamily="49" charset="-122"/>
                <a:ea typeface="楷体" panose="02010609060101010101" pitchFamily="49" charset="-122"/>
              </a:rPr>
              <a:t>它由</a:t>
            </a:r>
            <a:r>
              <a:rPr lang="en-US" altLang="zh-CN" b="1" dirty="0" err="1">
                <a:latin typeface="楷体" panose="02010609060101010101" pitchFamily="49" charset="-122"/>
                <a:ea typeface="楷体" panose="02010609060101010101" pitchFamily="49" charset="-122"/>
              </a:rPr>
              <a:t>Sharding</a:t>
            </a:r>
            <a:r>
              <a:rPr lang="en-US" altLang="zh-CN" b="1" dirty="0">
                <a:latin typeface="楷体" panose="02010609060101010101" pitchFamily="49" charset="-122"/>
                <a:ea typeface="楷体" panose="02010609060101010101" pitchFamily="49" charset="-122"/>
              </a:rPr>
              <a:t>-JDBC</a:t>
            </a:r>
            <a:r>
              <a:rPr lang="zh-CN" altLang="en-US" b="1" dirty="0">
                <a:latin typeface="楷体" panose="02010609060101010101" pitchFamily="49" charset="-122"/>
                <a:ea typeface="楷体" panose="02010609060101010101" pitchFamily="49" charset="-122"/>
              </a:rPr>
              <a:t>、</a:t>
            </a:r>
            <a:r>
              <a:rPr lang="en-US" altLang="zh-CN" b="1" dirty="0" err="1">
                <a:latin typeface="楷体" panose="02010609060101010101" pitchFamily="49" charset="-122"/>
                <a:ea typeface="楷体" panose="02010609060101010101" pitchFamily="49" charset="-122"/>
              </a:rPr>
              <a:t>Sharding</a:t>
            </a:r>
            <a:r>
              <a:rPr lang="en-US" altLang="zh-CN" b="1" dirty="0">
                <a:latin typeface="楷体" panose="02010609060101010101" pitchFamily="49" charset="-122"/>
                <a:ea typeface="楷体" panose="02010609060101010101" pitchFamily="49" charset="-122"/>
              </a:rPr>
              <a:t>-Proxy</a:t>
            </a:r>
            <a:r>
              <a:rPr lang="zh-CN" altLang="en-US" b="1" dirty="0">
                <a:latin typeface="楷体" panose="02010609060101010101" pitchFamily="49" charset="-122"/>
                <a:ea typeface="楷体" panose="02010609060101010101" pitchFamily="49" charset="-122"/>
              </a:rPr>
              <a:t>和</a:t>
            </a:r>
            <a:r>
              <a:rPr lang="en-US" altLang="zh-CN" b="1" dirty="0" err="1">
                <a:latin typeface="楷体" panose="02010609060101010101" pitchFamily="49" charset="-122"/>
                <a:ea typeface="楷体" panose="02010609060101010101" pitchFamily="49" charset="-122"/>
              </a:rPr>
              <a:t>Sharding</a:t>
            </a:r>
            <a:r>
              <a:rPr lang="en-US" altLang="zh-CN" b="1" dirty="0">
                <a:latin typeface="楷体" panose="02010609060101010101" pitchFamily="49" charset="-122"/>
                <a:ea typeface="楷体" panose="02010609060101010101" pitchFamily="49" charset="-122"/>
              </a:rPr>
              <a:t>-Sidecar</a:t>
            </a:r>
            <a:r>
              <a:rPr lang="zh-CN" altLang="en-US" b="1" dirty="0">
                <a:latin typeface="楷体" panose="02010609060101010101" pitchFamily="49" charset="-122"/>
                <a:ea typeface="楷体" panose="02010609060101010101" pitchFamily="49" charset="-122"/>
              </a:rPr>
              <a:t>（计划中）这</a:t>
            </a:r>
            <a:r>
              <a:rPr lang="en-US" altLang="zh-CN" b="1" dirty="0">
                <a:latin typeface="楷体" panose="02010609060101010101" pitchFamily="49" charset="-122"/>
                <a:ea typeface="楷体" panose="02010609060101010101" pitchFamily="49" charset="-122"/>
              </a:rPr>
              <a:t>3</a:t>
            </a:r>
            <a:r>
              <a:rPr lang="zh-CN" altLang="en-US" b="1" dirty="0">
                <a:latin typeface="楷体" panose="02010609060101010101" pitchFamily="49" charset="-122"/>
                <a:ea typeface="楷体" panose="02010609060101010101" pitchFamily="49" charset="-122"/>
              </a:rPr>
              <a:t>款相互独立的产品组成。他们均提供标准化的数据分片、分布式事务和数据库治理功能，可适用于如</a:t>
            </a:r>
            <a:r>
              <a:rPr lang="en-US" altLang="zh-CN" b="1" dirty="0">
                <a:latin typeface="楷体" panose="02010609060101010101" pitchFamily="49" charset="-122"/>
                <a:ea typeface="楷体" panose="02010609060101010101" pitchFamily="49" charset="-122"/>
              </a:rPr>
              <a:t>Java</a:t>
            </a:r>
            <a:r>
              <a:rPr lang="zh-CN" altLang="en-US" b="1" dirty="0">
                <a:latin typeface="楷体" panose="02010609060101010101" pitchFamily="49" charset="-122"/>
                <a:ea typeface="楷体" panose="02010609060101010101" pitchFamily="49" charset="-122"/>
              </a:rPr>
              <a:t>同构、异构语言、容器、云原生等各种多样化的应用场景。</a:t>
            </a:r>
          </a:p>
          <a:p>
            <a:endParaRPr lang="en-US" altLang="zh-CN" b="1" dirty="0" smtClean="0">
              <a:latin typeface="楷体" panose="02010609060101010101" pitchFamily="49" charset="-122"/>
              <a:ea typeface="楷体" panose="02010609060101010101" pitchFamily="49" charset="-122"/>
            </a:endParaRPr>
          </a:p>
          <a:p>
            <a:r>
              <a:rPr lang="en-US" altLang="zh-CN" b="1" dirty="0" err="1" smtClean="0">
                <a:latin typeface="楷体" panose="02010609060101010101" pitchFamily="49" charset="-122"/>
                <a:ea typeface="楷体" panose="02010609060101010101" pitchFamily="49" charset="-122"/>
              </a:rPr>
              <a:t>Sharding</a:t>
            </a:r>
            <a:r>
              <a:rPr lang="en-US" altLang="zh-CN" b="1" dirty="0" smtClean="0">
                <a:latin typeface="楷体" panose="02010609060101010101" pitchFamily="49" charset="-122"/>
                <a:ea typeface="楷体" panose="02010609060101010101" pitchFamily="49" charset="-122"/>
              </a:rPr>
              <a:t>-Sphere</a:t>
            </a:r>
            <a:r>
              <a:rPr lang="zh-CN" altLang="en-US" b="1" dirty="0">
                <a:latin typeface="楷体" panose="02010609060101010101" pitchFamily="49" charset="-122"/>
                <a:ea typeface="楷体" panose="02010609060101010101" pitchFamily="49" charset="-122"/>
              </a:rPr>
              <a:t>定位为关系型数据库中间件，旨在充分合理地在分布式的场景下利用关系型数据库的计算和存储能力，而并非实现一个全新的关系型数据库。它通过关注不变，进而抓住事物本质。关系型数据库当今依然占有巨大市场，是各个公司核心业务的基石，未来也难于撼动，我们目前阶段更加关注在原有基础上的增量，而非颠覆</a:t>
            </a:r>
            <a:r>
              <a:rPr lang="zh-CN" altLang="en-US" b="1" dirty="0" smtClean="0">
                <a:latin typeface="楷体" panose="02010609060101010101" pitchFamily="49" charset="-122"/>
                <a:ea typeface="楷体" panose="02010609060101010101" pitchFamily="49" charset="-122"/>
              </a:rPr>
              <a:t>。</a:t>
            </a:r>
            <a:endParaRPr lang="en-US" altLang="zh-CN" b="1" dirty="0" smtClean="0">
              <a:latin typeface="楷体" panose="02010609060101010101" pitchFamily="49" charset="-122"/>
              <a:ea typeface="楷体" panose="02010609060101010101" pitchFamily="49" charset="-122"/>
            </a:endParaRPr>
          </a:p>
          <a:p>
            <a:pPr>
              <a:lnSpc>
                <a:spcPct val="120000"/>
              </a:lnSpc>
            </a:pPr>
            <a:r>
              <a:rPr lang="zh-CN" altLang="en-US" b="1" dirty="0" smtClean="0">
                <a:latin typeface="楷体" panose="02010609060101010101" charset="-122"/>
                <a:ea typeface="楷体" panose="02010609060101010101" charset="-122"/>
                <a:cs typeface="楷体" panose="02010609060101010101" charset="-122"/>
              </a:rPr>
              <a:t>应用场景</a:t>
            </a:r>
            <a:r>
              <a:rPr lang="en-US" altLang="zh-CN" b="1" dirty="0" smtClean="0">
                <a:latin typeface="楷体" panose="02010609060101010101" charset="-122"/>
                <a:ea typeface="楷体" panose="02010609060101010101" charset="-122"/>
                <a:cs typeface="楷体" panose="02010609060101010101" charset="-122"/>
              </a:rPr>
              <a:t>:</a:t>
            </a:r>
          </a:p>
          <a:p>
            <a:pPr>
              <a:lnSpc>
                <a:spcPct val="120000"/>
              </a:lnSpc>
            </a:pPr>
            <a:r>
              <a:rPr lang="zh-CN" altLang="en-US" b="1" dirty="0">
                <a:latin typeface="楷体" panose="02010609060101010101" charset="-122"/>
                <a:ea typeface="楷体" panose="02010609060101010101" charset="-122"/>
                <a:cs typeface="楷体" panose="02010609060101010101" charset="-122"/>
              </a:rPr>
              <a:t>数据库读写分离</a:t>
            </a:r>
            <a:endParaRPr lang="en-US" altLang="zh-CN" b="1" dirty="0">
              <a:latin typeface="楷体" panose="02010609060101010101" charset="-122"/>
              <a:ea typeface="楷体" panose="02010609060101010101" charset="-122"/>
              <a:cs typeface="楷体" panose="02010609060101010101" charset="-122"/>
            </a:endParaRPr>
          </a:p>
          <a:p>
            <a:pPr>
              <a:lnSpc>
                <a:spcPct val="120000"/>
              </a:lnSpc>
            </a:pPr>
            <a:r>
              <a:rPr lang="zh-CN" altLang="en-US" b="1" dirty="0">
                <a:latin typeface="楷体" panose="02010609060101010101" charset="-122"/>
                <a:ea typeface="楷体" panose="02010609060101010101" charset="-122"/>
                <a:cs typeface="楷体" panose="02010609060101010101" charset="-122"/>
              </a:rPr>
              <a:t>数据库分表</a:t>
            </a:r>
            <a:r>
              <a:rPr lang="zh-CN" altLang="en-US" b="1" dirty="0" smtClean="0">
                <a:latin typeface="楷体" panose="02010609060101010101" charset="-122"/>
                <a:ea typeface="楷体" panose="02010609060101010101" charset="-122"/>
                <a:cs typeface="楷体" panose="02010609060101010101" charset="-122"/>
              </a:rPr>
              <a:t>分库</a:t>
            </a:r>
            <a:endParaRPr lang="en-US" altLang="zh-CN" b="1" dirty="0" smtClean="0">
              <a:latin typeface="楷体" panose="02010609060101010101" charset="-122"/>
              <a:ea typeface="楷体" panose="02010609060101010101" charset="-122"/>
              <a:cs typeface="楷体" panose="02010609060101010101" charset="-122"/>
            </a:endParaRPr>
          </a:p>
          <a:p>
            <a:pPr>
              <a:lnSpc>
                <a:spcPct val="120000"/>
              </a:lnSpc>
            </a:pPr>
            <a:r>
              <a:rPr lang="zh-CN" altLang="en-US" b="1" dirty="0" smtClean="0">
                <a:latin typeface="楷体" panose="02010609060101010101" charset="-122"/>
                <a:ea typeface="楷体" panose="02010609060101010101" charset="-122"/>
                <a:cs typeface="楷体" panose="02010609060101010101" charset="-122"/>
              </a:rPr>
              <a:t>相关资料</a:t>
            </a:r>
            <a:r>
              <a:rPr lang="en-US" altLang="zh-CN" b="1" dirty="0" smtClean="0">
                <a:latin typeface="楷体" panose="02010609060101010101" charset="-122"/>
                <a:ea typeface="楷体" panose="02010609060101010101" charset="-122"/>
                <a:cs typeface="楷体" panose="02010609060101010101" charset="-122"/>
              </a:rPr>
              <a:t>:</a:t>
            </a:r>
            <a:endParaRPr lang="en-US" altLang="zh-CN" b="1" dirty="0">
              <a:latin typeface="楷体" panose="02010609060101010101" charset="-122"/>
              <a:ea typeface="楷体" panose="02010609060101010101" charset="-122"/>
              <a:cs typeface="楷体" panose="02010609060101010101" charset="-122"/>
            </a:endParaRPr>
          </a:p>
          <a:p>
            <a:pPr>
              <a:lnSpc>
                <a:spcPct val="120000"/>
              </a:lnSpc>
            </a:pPr>
            <a:r>
              <a:rPr lang="en-US" altLang="zh-CN" b="1" dirty="0" err="1" smtClean="0">
                <a:latin typeface="楷体" panose="02010609060101010101" charset="-122"/>
                <a:ea typeface="楷体" panose="02010609060101010101" charset="-122"/>
                <a:cs typeface="楷体" panose="02010609060101010101" charset="-122"/>
              </a:rPr>
              <a:t>Sharding-Jdbc</a:t>
            </a:r>
            <a:r>
              <a:rPr lang="zh-CN" altLang="en-US" b="1" dirty="0" smtClean="0">
                <a:latin typeface="楷体" panose="02010609060101010101" charset="-122"/>
                <a:ea typeface="楷体" panose="02010609060101010101" charset="-122"/>
                <a:cs typeface="楷体" panose="02010609060101010101" charset="-122"/>
              </a:rPr>
              <a:t>官方网址</a:t>
            </a:r>
            <a:r>
              <a:rPr lang="en-US" altLang="zh-CN" b="1" dirty="0">
                <a:latin typeface="楷体" panose="02010609060101010101" charset="-122"/>
                <a:ea typeface="楷体" panose="02010609060101010101" charset="-122"/>
                <a:cs typeface="楷体" panose="02010609060101010101" charset="-122"/>
              </a:rPr>
              <a:t>: http://shardingsphere.io/index_zh.html</a:t>
            </a:r>
            <a:endParaRPr lang="en-US" altLang="zh-CN" b="1" dirty="0" smtClean="0">
              <a:latin typeface="楷体" panose="02010609060101010101" charset="-122"/>
              <a:ea typeface="楷体" panose="02010609060101010101" charset="-122"/>
              <a:cs typeface="楷体" panose="02010609060101010101" charset="-122"/>
            </a:endParaRPr>
          </a:p>
          <a:p>
            <a:pPr>
              <a:lnSpc>
                <a:spcPct val="120000"/>
              </a:lnSpc>
            </a:pPr>
            <a:r>
              <a:rPr lang="zh-CN" altLang="en-US" b="1" dirty="0" smtClean="0">
                <a:latin typeface="楷体" panose="02010609060101010101" charset="-122"/>
                <a:ea typeface="楷体" panose="02010609060101010101" charset="-122"/>
                <a:cs typeface="楷体" panose="02010609060101010101" charset="-122"/>
              </a:rPr>
              <a:t>改名新闻</a:t>
            </a:r>
            <a:r>
              <a:rPr lang="en-US" altLang="zh-CN" b="1" dirty="0">
                <a:latin typeface="楷体" panose="02010609060101010101" charset="-122"/>
                <a:ea typeface="楷体" panose="02010609060101010101" charset="-122"/>
                <a:cs typeface="楷体" panose="02010609060101010101" charset="-122"/>
              </a:rPr>
              <a:t>: https://www.oschina.net/news/95889/sharding-jdbc-change-to-sphere</a:t>
            </a:r>
          </a:p>
          <a:p>
            <a:pPr>
              <a:lnSpc>
                <a:spcPct val="120000"/>
              </a:lnSpc>
            </a:pPr>
            <a:endParaRPr lang="en-US" altLang="zh-CN" b="1" dirty="0" smtClean="0">
              <a:latin typeface="楷体" panose="02010609060101010101" charset="-122"/>
              <a:ea typeface="楷体" panose="02010609060101010101" charset="-122"/>
              <a:cs typeface="楷体" panose="02010609060101010101" charset="-122"/>
            </a:endParaRPr>
          </a:p>
          <a:p>
            <a:pPr>
              <a:lnSpc>
                <a:spcPct val="120000"/>
              </a:lnSpc>
            </a:pPr>
            <a:endParaRPr lang="zh-CN" altLang="en-US" b="1" dirty="0">
              <a:solidFill>
                <a:schemeClr val="tx1"/>
              </a:solidFill>
              <a:latin typeface="楷体" panose="02010609060101010101" charset="-122"/>
              <a:ea typeface="楷体" panose="02010609060101010101" charset="-122"/>
              <a:cs typeface="楷体" panose="02010609060101010101" charset="-122"/>
            </a:endParaRPr>
          </a:p>
        </p:txBody>
      </p:sp>
    </p:spTree>
    <p:extLst>
      <p:ext uri="{BB962C8B-B14F-4D97-AF65-F5344CB8AC3E}">
        <p14:creationId xmlns:p14="http://schemas.microsoft.com/office/powerpoint/2010/main" val="213021627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模板1112"/>
          <p:cNvPicPr>
            <a:picLocks noChangeAspect="1"/>
          </p:cNvPicPr>
          <p:nvPr/>
        </p:nvPicPr>
        <p:blipFill>
          <a:blip r:embed="rId3"/>
          <a:stretch>
            <a:fillRect/>
          </a:stretch>
        </p:blipFill>
        <p:spPr>
          <a:xfrm>
            <a:off x="0" y="2540"/>
            <a:ext cx="12199620" cy="6862445"/>
          </a:xfrm>
          <a:prstGeom prst="rect">
            <a:avLst/>
          </a:prstGeom>
        </p:spPr>
      </p:pic>
      <p:sp>
        <p:nvSpPr>
          <p:cNvPr id="20" name="文本框 19"/>
          <p:cNvSpPr txBox="1"/>
          <p:nvPr/>
        </p:nvSpPr>
        <p:spPr>
          <a:xfrm>
            <a:off x="1329690" y="1304925"/>
            <a:ext cx="8982075" cy="755650"/>
          </a:xfrm>
          <a:prstGeom prst="rect">
            <a:avLst/>
          </a:prstGeom>
          <a:noFill/>
        </p:spPr>
        <p:txBody>
          <a:bodyPr wrap="square" rtlCol="0">
            <a:spAutoFit/>
          </a:bodyPr>
          <a:lstStyle/>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p:txBody>
      </p:sp>
      <p:sp>
        <p:nvSpPr>
          <p:cNvPr id="3" name="文本框 2"/>
          <p:cNvSpPr txBox="1"/>
          <p:nvPr/>
        </p:nvSpPr>
        <p:spPr>
          <a:xfrm>
            <a:off x="370702" y="742176"/>
            <a:ext cx="11640065" cy="6223242"/>
          </a:xfrm>
          <a:prstGeom prst="rect">
            <a:avLst/>
          </a:prstGeom>
          <a:noFill/>
        </p:spPr>
        <p:txBody>
          <a:bodyPr wrap="square" rtlCol="0">
            <a:spAutoFit/>
          </a:bodyPr>
          <a:lstStyle/>
          <a:p>
            <a:pPr>
              <a:lnSpc>
                <a:spcPct val="120000"/>
              </a:lnSpc>
            </a:pPr>
            <a:r>
              <a:rPr lang="en-US" altLang="zh-CN" sz="2400" b="1" dirty="0" err="1" smtClean="0">
                <a:latin typeface="楷体" panose="02010609060101010101" charset="-122"/>
                <a:ea typeface="楷体" panose="02010609060101010101" charset="-122"/>
                <a:cs typeface="楷体" panose="02010609060101010101" charset="-122"/>
              </a:rPr>
              <a:t>Sharding-Jdbc</a:t>
            </a:r>
            <a:r>
              <a:rPr lang="zh-CN" altLang="en-US" sz="2400" b="1" dirty="0" smtClean="0">
                <a:latin typeface="楷体" panose="02010609060101010101" charset="-122"/>
                <a:ea typeface="楷体" panose="02010609060101010101" charset="-122"/>
                <a:cs typeface="楷体" panose="02010609060101010101" charset="-122"/>
              </a:rPr>
              <a:t>与</a:t>
            </a:r>
            <a:r>
              <a:rPr lang="en-US" altLang="zh-CN" sz="2400" b="1" dirty="0" err="1" smtClean="0">
                <a:latin typeface="楷体" panose="02010609060101010101" charset="-122"/>
                <a:ea typeface="楷体" panose="02010609060101010101" charset="-122"/>
                <a:cs typeface="楷体" panose="02010609060101010101" charset="-122"/>
              </a:rPr>
              <a:t>MyCat</a:t>
            </a:r>
            <a:r>
              <a:rPr lang="zh-CN" altLang="en-US" sz="2400" b="1" dirty="0" smtClean="0">
                <a:latin typeface="楷体" panose="02010609060101010101" charset="-122"/>
                <a:ea typeface="楷体" panose="02010609060101010101" charset="-122"/>
                <a:cs typeface="楷体" panose="02010609060101010101" charset="-122"/>
              </a:rPr>
              <a:t>区别</a:t>
            </a:r>
            <a:endParaRPr lang="en-US" altLang="zh-CN" sz="2400" b="1" dirty="0" smtClean="0">
              <a:latin typeface="楷体" panose="02010609060101010101" charset="-122"/>
              <a:ea typeface="楷体" panose="02010609060101010101" charset="-122"/>
              <a:cs typeface="楷体" panose="02010609060101010101" charset="-122"/>
            </a:endParaRPr>
          </a:p>
          <a:p>
            <a:pPr>
              <a:lnSpc>
                <a:spcPct val="120000"/>
              </a:lnSpc>
            </a:pPr>
            <a:r>
              <a:rPr lang="en-US" altLang="zh-CN" b="1" dirty="0" err="1" smtClean="0">
                <a:latin typeface="楷体" panose="02010609060101010101" charset="-122"/>
                <a:ea typeface="楷体" panose="02010609060101010101" charset="-122"/>
                <a:cs typeface="楷体" panose="02010609060101010101" charset="-122"/>
              </a:rPr>
              <a:t>MyCat</a:t>
            </a:r>
            <a:r>
              <a:rPr lang="zh-CN" altLang="en-US" b="1" dirty="0" smtClean="0">
                <a:latin typeface="楷体" panose="02010609060101010101" charset="-122"/>
                <a:ea typeface="楷体" panose="02010609060101010101" charset="-122"/>
                <a:cs typeface="楷体" panose="02010609060101010101" charset="-122"/>
              </a:rPr>
              <a:t>是一个基于第三方应用中间件数据库代理框架，客户端所有的</a:t>
            </a:r>
            <a:r>
              <a:rPr lang="en-US" altLang="zh-CN" b="1" dirty="0" err="1" smtClean="0">
                <a:latin typeface="楷体" panose="02010609060101010101" charset="-122"/>
                <a:ea typeface="楷体" panose="02010609060101010101" charset="-122"/>
                <a:cs typeface="楷体" panose="02010609060101010101" charset="-122"/>
              </a:rPr>
              <a:t>jdbc</a:t>
            </a:r>
            <a:r>
              <a:rPr lang="zh-CN" altLang="en-US" b="1" dirty="0" smtClean="0">
                <a:latin typeface="楷体" panose="02010609060101010101" charset="-122"/>
                <a:ea typeface="楷体" panose="02010609060101010101" charset="-122"/>
                <a:cs typeface="楷体" panose="02010609060101010101" charset="-122"/>
              </a:rPr>
              <a:t>请求都必须要先交给</a:t>
            </a:r>
            <a:r>
              <a:rPr lang="en-US" altLang="zh-CN" b="1" dirty="0" err="1" smtClean="0">
                <a:latin typeface="楷体" panose="02010609060101010101" charset="-122"/>
                <a:ea typeface="楷体" panose="02010609060101010101" charset="-122"/>
                <a:cs typeface="楷体" panose="02010609060101010101" charset="-122"/>
              </a:rPr>
              <a:t>MyCat</a:t>
            </a:r>
            <a:r>
              <a:rPr lang="en-US" altLang="zh-CN" b="1" dirty="0" smtClean="0">
                <a:latin typeface="楷体" panose="02010609060101010101" charset="-122"/>
                <a:ea typeface="楷体" panose="02010609060101010101" charset="-122"/>
                <a:cs typeface="楷体" panose="02010609060101010101" charset="-122"/>
              </a:rPr>
              <a:t>，</a:t>
            </a:r>
            <a:r>
              <a:rPr lang="zh-CN" altLang="en-US" b="1" dirty="0">
                <a:latin typeface="楷体" panose="02010609060101010101" charset="-122"/>
                <a:ea typeface="楷体" panose="02010609060101010101" charset="-122"/>
                <a:cs typeface="楷体" panose="02010609060101010101" charset="-122"/>
              </a:rPr>
              <a:t>再</a:t>
            </a:r>
            <a:r>
              <a:rPr lang="zh-CN" altLang="en-US" b="1" dirty="0" smtClean="0">
                <a:latin typeface="楷体" panose="02010609060101010101" charset="-122"/>
                <a:ea typeface="楷体" panose="02010609060101010101" charset="-122"/>
                <a:cs typeface="楷体" panose="02010609060101010101" charset="-122"/>
              </a:rPr>
              <a:t>有</a:t>
            </a:r>
            <a:r>
              <a:rPr lang="en-US" altLang="zh-CN" b="1" dirty="0" err="1" smtClean="0">
                <a:latin typeface="楷体" panose="02010609060101010101" charset="-122"/>
                <a:ea typeface="楷体" panose="02010609060101010101" charset="-122"/>
                <a:cs typeface="楷体" panose="02010609060101010101" charset="-122"/>
              </a:rPr>
              <a:t>MyCat</a:t>
            </a:r>
            <a:r>
              <a:rPr lang="zh-CN" altLang="en-US" b="1" dirty="0" smtClean="0">
                <a:latin typeface="楷体" panose="02010609060101010101" charset="-122"/>
                <a:ea typeface="楷体" panose="02010609060101010101" charset="-122"/>
                <a:cs typeface="楷体" panose="02010609060101010101" charset="-122"/>
              </a:rPr>
              <a:t>转发到具体的真实服务器中。</a:t>
            </a:r>
            <a:endParaRPr lang="en-US" altLang="zh-CN" b="1" dirty="0" smtClean="0">
              <a:latin typeface="楷体" panose="02010609060101010101" charset="-122"/>
              <a:ea typeface="楷体" panose="02010609060101010101" charset="-122"/>
              <a:cs typeface="楷体" panose="02010609060101010101" charset="-122"/>
            </a:endParaRPr>
          </a:p>
          <a:p>
            <a:pPr>
              <a:lnSpc>
                <a:spcPct val="120000"/>
              </a:lnSpc>
            </a:pPr>
            <a:endParaRPr lang="en-US" altLang="zh-CN" b="1" dirty="0" smtClean="0">
              <a:latin typeface="楷体" panose="02010609060101010101" charset="-122"/>
              <a:ea typeface="楷体" panose="02010609060101010101" charset="-122"/>
              <a:cs typeface="楷体" panose="02010609060101010101" charset="-122"/>
            </a:endParaRPr>
          </a:p>
          <a:p>
            <a:pPr>
              <a:lnSpc>
                <a:spcPct val="120000"/>
              </a:lnSpc>
            </a:pPr>
            <a:r>
              <a:rPr lang="en-US" altLang="zh-CN" b="1" dirty="0" err="1" smtClean="0">
                <a:latin typeface="楷体" panose="02010609060101010101" charset="-122"/>
                <a:ea typeface="楷体" panose="02010609060101010101" charset="-122"/>
                <a:cs typeface="楷体" panose="02010609060101010101" charset="-122"/>
              </a:rPr>
              <a:t>Sharding-Jdbc</a:t>
            </a:r>
            <a:r>
              <a:rPr lang="zh-CN" altLang="en-US" b="1" dirty="0" smtClean="0">
                <a:latin typeface="楷体" panose="02010609060101010101" charset="-122"/>
                <a:ea typeface="楷体" panose="02010609060101010101" charset="-122"/>
                <a:cs typeface="楷体" panose="02010609060101010101" charset="-122"/>
              </a:rPr>
              <a:t>是一个</a:t>
            </a:r>
            <a:r>
              <a:rPr lang="en-US" altLang="zh-CN" b="1" dirty="0" smtClean="0">
                <a:latin typeface="楷体" panose="02010609060101010101" charset="-122"/>
                <a:ea typeface="楷体" panose="02010609060101010101" charset="-122"/>
                <a:cs typeface="楷体" panose="02010609060101010101" charset="-122"/>
              </a:rPr>
              <a:t>Jar</a:t>
            </a:r>
            <a:r>
              <a:rPr lang="zh-CN" altLang="en-US" b="1" dirty="0" smtClean="0">
                <a:latin typeface="楷体" panose="02010609060101010101" charset="-122"/>
                <a:ea typeface="楷体" panose="02010609060101010101" charset="-122"/>
                <a:cs typeface="楷体" panose="02010609060101010101" charset="-122"/>
              </a:rPr>
              <a:t>形式，在本地应用层重写</a:t>
            </a:r>
            <a:r>
              <a:rPr lang="en-US" altLang="zh-CN" b="1" dirty="0" err="1">
                <a:latin typeface="楷体" panose="02010609060101010101" charset="-122"/>
                <a:ea typeface="楷体" panose="02010609060101010101" charset="-122"/>
                <a:cs typeface="楷体" panose="02010609060101010101" charset="-122"/>
              </a:rPr>
              <a:t>J</a:t>
            </a:r>
            <a:r>
              <a:rPr lang="en-US" altLang="zh-CN" b="1" dirty="0" err="1" smtClean="0">
                <a:latin typeface="楷体" panose="02010609060101010101" charset="-122"/>
                <a:ea typeface="楷体" panose="02010609060101010101" charset="-122"/>
                <a:cs typeface="楷体" panose="02010609060101010101" charset="-122"/>
              </a:rPr>
              <a:t>dbc</a:t>
            </a:r>
            <a:r>
              <a:rPr lang="zh-CN" altLang="en-US" b="1" dirty="0">
                <a:latin typeface="楷体" panose="02010609060101010101" charset="-122"/>
                <a:ea typeface="楷体" panose="02010609060101010101" charset="-122"/>
                <a:cs typeface="楷体" panose="02010609060101010101" charset="-122"/>
              </a:rPr>
              <a:t>原</a:t>
            </a:r>
            <a:r>
              <a:rPr lang="zh-CN" altLang="en-US" b="1" dirty="0" smtClean="0">
                <a:latin typeface="楷体" panose="02010609060101010101" charset="-122"/>
                <a:ea typeface="楷体" panose="02010609060101010101" charset="-122"/>
                <a:cs typeface="楷体" panose="02010609060101010101" charset="-122"/>
              </a:rPr>
              <a:t>生的方法，实现数据库分片形式。</a:t>
            </a:r>
            <a:endParaRPr lang="en-US" altLang="zh-CN" b="1" dirty="0" smtClean="0">
              <a:latin typeface="楷体" panose="02010609060101010101" charset="-122"/>
              <a:ea typeface="楷体" panose="02010609060101010101" charset="-122"/>
              <a:cs typeface="楷体" panose="02010609060101010101" charset="-122"/>
            </a:endParaRPr>
          </a:p>
          <a:p>
            <a:pPr>
              <a:lnSpc>
                <a:spcPct val="120000"/>
              </a:lnSpc>
            </a:pPr>
            <a:r>
              <a:rPr lang="en-US" altLang="zh-CN" b="1" dirty="0" err="1" smtClean="0">
                <a:latin typeface="楷体" panose="02010609060101010101" charset="-122"/>
                <a:ea typeface="楷体" panose="02010609060101010101" charset="-122"/>
                <a:cs typeface="楷体" panose="02010609060101010101" charset="-122"/>
              </a:rPr>
              <a:t>MyCat</a:t>
            </a:r>
            <a:r>
              <a:rPr lang="zh-CN" altLang="en-US" b="1" dirty="0">
                <a:latin typeface="楷体" panose="02010609060101010101" charset="-122"/>
                <a:ea typeface="楷体" panose="02010609060101010101" charset="-122"/>
                <a:cs typeface="楷体" panose="02010609060101010101" charset="-122"/>
              </a:rPr>
              <a:t>属于</a:t>
            </a:r>
            <a:r>
              <a:rPr lang="zh-CN" altLang="en-US" b="1" dirty="0" smtClean="0">
                <a:latin typeface="楷体" panose="02010609060101010101" charset="-122"/>
                <a:ea typeface="楷体" panose="02010609060101010101" charset="-122"/>
                <a:cs typeface="楷体" panose="02010609060101010101" charset="-122"/>
              </a:rPr>
              <a:t>服务器端数据库中间件，而</a:t>
            </a:r>
            <a:r>
              <a:rPr lang="en-US" altLang="zh-CN" b="1" dirty="0" err="1" smtClean="0">
                <a:latin typeface="楷体" panose="02010609060101010101" charset="-122"/>
                <a:ea typeface="楷体" panose="02010609060101010101" charset="-122"/>
                <a:cs typeface="楷体" panose="02010609060101010101" charset="-122"/>
              </a:rPr>
              <a:t>Sharding-Jdbc</a:t>
            </a:r>
            <a:r>
              <a:rPr lang="zh-CN" altLang="en-US" b="1" dirty="0" smtClean="0">
                <a:latin typeface="楷体" panose="02010609060101010101" charset="-122"/>
                <a:ea typeface="楷体" panose="02010609060101010101" charset="-122"/>
                <a:cs typeface="楷体" panose="02010609060101010101" charset="-122"/>
              </a:rPr>
              <a:t>是一个本地数据库中间件框架。</a:t>
            </a:r>
            <a:endParaRPr lang="en-US" altLang="zh-CN" b="1" dirty="0" smtClean="0">
              <a:latin typeface="楷体" panose="02010609060101010101" charset="-122"/>
              <a:ea typeface="楷体" panose="02010609060101010101" charset="-122"/>
              <a:cs typeface="楷体" panose="02010609060101010101" charset="-122"/>
            </a:endParaRPr>
          </a:p>
          <a:p>
            <a:pPr>
              <a:lnSpc>
                <a:spcPct val="120000"/>
              </a:lnSpc>
            </a:pPr>
            <a:endParaRPr lang="en-US" altLang="zh-CN" b="1" dirty="0" smtClean="0">
              <a:latin typeface="楷体" panose="02010609060101010101" charset="-122"/>
              <a:ea typeface="楷体" panose="02010609060101010101" charset="-122"/>
              <a:cs typeface="楷体" panose="02010609060101010101" charset="-122"/>
            </a:endParaRPr>
          </a:p>
          <a:p>
            <a:pPr>
              <a:lnSpc>
                <a:spcPct val="120000"/>
              </a:lnSpc>
            </a:pPr>
            <a:r>
              <a:rPr lang="zh-CN" altLang="en-US" b="1" dirty="0" smtClean="0">
                <a:latin typeface="楷体" panose="02010609060101010101" charset="-122"/>
                <a:ea typeface="楷体" panose="02010609060101010101" charset="-122"/>
                <a:cs typeface="楷体" panose="02010609060101010101" charset="-122"/>
              </a:rPr>
              <a:t>从</a:t>
            </a:r>
            <a:r>
              <a:rPr lang="zh-CN" altLang="en-US" b="1" dirty="0">
                <a:latin typeface="楷体" panose="02010609060101010101" charset="-122"/>
                <a:ea typeface="楷体" panose="02010609060101010101" charset="-122"/>
                <a:cs typeface="楷体" panose="02010609060101010101" charset="-122"/>
              </a:rPr>
              <a:t>设计理念上看确实有一定的相似性。主要流程都是</a:t>
            </a:r>
            <a:r>
              <a:rPr lang="en-US" altLang="zh-CN" b="1" dirty="0">
                <a:latin typeface="楷体" panose="02010609060101010101" charset="-122"/>
                <a:ea typeface="楷体" panose="02010609060101010101" charset="-122"/>
                <a:cs typeface="楷体" panose="02010609060101010101" charset="-122"/>
              </a:rPr>
              <a:t>SQL </a:t>
            </a:r>
            <a:r>
              <a:rPr lang="zh-CN" altLang="en-US" b="1" dirty="0">
                <a:latin typeface="楷体" panose="02010609060101010101" charset="-122"/>
                <a:ea typeface="楷体" panose="02010609060101010101" charset="-122"/>
                <a:cs typeface="楷体" panose="02010609060101010101" charset="-122"/>
              </a:rPr>
              <a:t>解析 </a:t>
            </a:r>
            <a:r>
              <a:rPr lang="en-US" altLang="zh-CN" b="1" dirty="0">
                <a:latin typeface="楷体" panose="02010609060101010101" charset="-122"/>
                <a:ea typeface="楷体" panose="02010609060101010101" charset="-122"/>
                <a:cs typeface="楷体" panose="02010609060101010101" charset="-122"/>
              </a:rPr>
              <a:t>-&gt; SQL </a:t>
            </a:r>
            <a:r>
              <a:rPr lang="zh-CN" altLang="en-US" b="1" dirty="0">
                <a:latin typeface="楷体" panose="02010609060101010101" charset="-122"/>
                <a:ea typeface="楷体" panose="02010609060101010101" charset="-122"/>
                <a:cs typeface="楷体" panose="02010609060101010101" charset="-122"/>
              </a:rPr>
              <a:t>路由 </a:t>
            </a:r>
            <a:r>
              <a:rPr lang="en-US" altLang="zh-CN" b="1" dirty="0">
                <a:latin typeface="楷体" panose="02010609060101010101" charset="-122"/>
                <a:ea typeface="楷体" panose="02010609060101010101" charset="-122"/>
                <a:cs typeface="楷体" panose="02010609060101010101" charset="-122"/>
              </a:rPr>
              <a:t>-&gt; SQL </a:t>
            </a:r>
            <a:r>
              <a:rPr lang="zh-CN" altLang="en-US" b="1" dirty="0">
                <a:latin typeface="楷体" panose="02010609060101010101" charset="-122"/>
                <a:ea typeface="楷体" panose="02010609060101010101" charset="-122"/>
                <a:cs typeface="楷体" panose="02010609060101010101" charset="-122"/>
              </a:rPr>
              <a:t>改写 </a:t>
            </a:r>
            <a:r>
              <a:rPr lang="en-US" altLang="zh-CN" b="1" dirty="0">
                <a:latin typeface="楷体" panose="02010609060101010101" charset="-122"/>
                <a:ea typeface="楷体" panose="02010609060101010101" charset="-122"/>
                <a:cs typeface="楷体" panose="02010609060101010101" charset="-122"/>
              </a:rPr>
              <a:t>-&gt; </a:t>
            </a:r>
            <a:r>
              <a:rPr lang="en-US" altLang="zh-CN" b="1" dirty="0" smtClean="0">
                <a:latin typeface="楷体" panose="02010609060101010101" charset="-122"/>
                <a:ea typeface="楷体" panose="02010609060101010101" charset="-122"/>
                <a:cs typeface="楷体" panose="02010609060101010101" charset="-122"/>
              </a:rPr>
              <a:t>SQL </a:t>
            </a:r>
            <a:r>
              <a:rPr lang="zh-CN" altLang="en-US" b="1" dirty="0">
                <a:latin typeface="楷体" panose="02010609060101010101" charset="-122"/>
                <a:ea typeface="楷体" panose="02010609060101010101" charset="-122"/>
                <a:cs typeface="楷体" panose="02010609060101010101" charset="-122"/>
              </a:rPr>
              <a:t>执行 </a:t>
            </a:r>
            <a:r>
              <a:rPr lang="en-US" altLang="zh-CN" b="1" dirty="0">
                <a:latin typeface="楷体" panose="02010609060101010101" charset="-122"/>
                <a:ea typeface="楷体" panose="02010609060101010101" charset="-122"/>
                <a:cs typeface="楷体" panose="02010609060101010101" charset="-122"/>
              </a:rPr>
              <a:t>-&gt; </a:t>
            </a:r>
            <a:r>
              <a:rPr lang="zh-CN" altLang="en-US" b="1" dirty="0">
                <a:latin typeface="楷体" panose="02010609060101010101" charset="-122"/>
                <a:ea typeface="楷体" panose="02010609060101010101" charset="-122"/>
                <a:cs typeface="楷体" panose="02010609060101010101" charset="-122"/>
              </a:rPr>
              <a:t>结果归并。但架构设计上是不同的。</a:t>
            </a:r>
            <a:r>
              <a:rPr lang="en-US" altLang="zh-CN" b="1" dirty="0" err="1">
                <a:latin typeface="楷体" panose="02010609060101010101" charset="-122"/>
                <a:ea typeface="楷体" panose="02010609060101010101" charset="-122"/>
                <a:cs typeface="楷体" panose="02010609060101010101" charset="-122"/>
              </a:rPr>
              <a:t>Mycat</a:t>
            </a:r>
            <a:r>
              <a:rPr lang="en-US" altLang="zh-CN" b="1" dirty="0">
                <a:latin typeface="楷体" panose="02010609060101010101" charset="-122"/>
                <a:ea typeface="楷体" panose="02010609060101010101" charset="-122"/>
                <a:cs typeface="楷体" panose="02010609060101010101" charset="-122"/>
              </a:rPr>
              <a:t> </a:t>
            </a:r>
            <a:r>
              <a:rPr lang="zh-CN" altLang="en-US" b="1" dirty="0">
                <a:latin typeface="楷体" panose="02010609060101010101" charset="-122"/>
                <a:ea typeface="楷体" panose="02010609060101010101" charset="-122"/>
                <a:cs typeface="楷体" panose="02010609060101010101" charset="-122"/>
              </a:rPr>
              <a:t>是基于 </a:t>
            </a:r>
            <a:r>
              <a:rPr lang="en-US" altLang="zh-CN" b="1" dirty="0">
                <a:latin typeface="楷体" panose="02010609060101010101" charset="-122"/>
                <a:ea typeface="楷体" panose="02010609060101010101" charset="-122"/>
                <a:cs typeface="楷体" panose="02010609060101010101" charset="-122"/>
              </a:rPr>
              <a:t>Proxy</a:t>
            </a:r>
            <a:r>
              <a:rPr lang="zh-CN" altLang="en-US" b="1" dirty="0">
                <a:latin typeface="楷体" panose="02010609060101010101" charset="-122"/>
                <a:ea typeface="楷体" panose="02010609060101010101" charset="-122"/>
                <a:cs typeface="楷体" panose="02010609060101010101" charset="-122"/>
              </a:rPr>
              <a:t>，它复写了 </a:t>
            </a:r>
            <a:r>
              <a:rPr lang="en-US" altLang="zh-CN" b="1" dirty="0">
                <a:latin typeface="楷体" panose="02010609060101010101" charset="-122"/>
                <a:ea typeface="楷体" panose="02010609060101010101" charset="-122"/>
                <a:cs typeface="楷体" panose="02010609060101010101" charset="-122"/>
              </a:rPr>
              <a:t>MySQL </a:t>
            </a:r>
            <a:r>
              <a:rPr lang="zh-CN" altLang="en-US" b="1" dirty="0">
                <a:latin typeface="楷体" panose="02010609060101010101" charset="-122"/>
                <a:ea typeface="楷体" panose="02010609060101010101" charset="-122"/>
                <a:cs typeface="楷体" panose="02010609060101010101" charset="-122"/>
              </a:rPr>
              <a:t>协议，将 </a:t>
            </a:r>
            <a:r>
              <a:rPr lang="en-US" altLang="zh-CN" b="1" dirty="0" err="1">
                <a:latin typeface="楷体" panose="02010609060101010101" charset="-122"/>
                <a:ea typeface="楷体" panose="02010609060101010101" charset="-122"/>
                <a:cs typeface="楷体" panose="02010609060101010101" charset="-122"/>
              </a:rPr>
              <a:t>Mycat</a:t>
            </a:r>
            <a:r>
              <a:rPr lang="en-US" altLang="zh-CN" b="1" dirty="0">
                <a:latin typeface="楷体" panose="02010609060101010101" charset="-122"/>
                <a:ea typeface="楷体" panose="02010609060101010101" charset="-122"/>
                <a:cs typeface="楷体" panose="02010609060101010101" charset="-122"/>
              </a:rPr>
              <a:t> Server </a:t>
            </a:r>
            <a:r>
              <a:rPr lang="zh-CN" altLang="en-US" b="1" dirty="0">
                <a:latin typeface="楷体" panose="02010609060101010101" charset="-122"/>
                <a:ea typeface="楷体" panose="02010609060101010101" charset="-122"/>
                <a:cs typeface="楷体" panose="02010609060101010101" charset="-122"/>
              </a:rPr>
              <a:t>伪装成一个 </a:t>
            </a:r>
            <a:r>
              <a:rPr lang="en-US" altLang="zh-CN" b="1" dirty="0">
                <a:latin typeface="楷体" panose="02010609060101010101" charset="-122"/>
                <a:ea typeface="楷体" panose="02010609060101010101" charset="-122"/>
                <a:cs typeface="楷体" panose="02010609060101010101" charset="-122"/>
              </a:rPr>
              <a:t>MySQL </a:t>
            </a:r>
            <a:r>
              <a:rPr lang="zh-CN" altLang="en-US" b="1" dirty="0">
                <a:latin typeface="楷体" panose="02010609060101010101" charset="-122"/>
                <a:ea typeface="楷体" panose="02010609060101010101" charset="-122"/>
                <a:cs typeface="楷体" panose="02010609060101010101" charset="-122"/>
              </a:rPr>
              <a:t>数据库，而 </a:t>
            </a:r>
            <a:r>
              <a:rPr lang="en-US" altLang="zh-CN" b="1" dirty="0" err="1">
                <a:latin typeface="楷体" panose="02010609060101010101" charset="-122"/>
                <a:ea typeface="楷体" panose="02010609060101010101" charset="-122"/>
                <a:cs typeface="楷体" panose="02010609060101010101" charset="-122"/>
              </a:rPr>
              <a:t>Sharding</a:t>
            </a:r>
            <a:r>
              <a:rPr lang="en-US" altLang="zh-CN" b="1" dirty="0">
                <a:latin typeface="楷体" panose="02010609060101010101" charset="-122"/>
                <a:ea typeface="楷体" panose="02010609060101010101" charset="-122"/>
                <a:cs typeface="楷体" panose="02010609060101010101" charset="-122"/>
              </a:rPr>
              <a:t>-JDBC </a:t>
            </a:r>
            <a:r>
              <a:rPr lang="zh-CN" altLang="en-US" b="1" dirty="0">
                <a:latin typeface="楷体" panose="02010609060101010101" charset="-122"/>
                <a:ea typeface="楷体" panose="02010609060101010101" charset="-122"/>
                <a:cs typeface="楷体" panose="02010609060101010101" charset="-122"/>
              </a:rPr>
              <a:t>是基于 </a:t>
            </a:r>
            <a:r>
              <a:rPr lang="en-US" altLang="zh-CN" b="1" dirty="0">
                <a:latin typeface="楷体" panose="02010609060101010101" charset="-122"/>
                <a:ea typeface="楷体" panose="02010609060101010101" charset="-122"/>
                <a:cs typeface="楷体" panose="02010609060101010101" charset="-122"/>
              </a:rPr>
              <a:t>JDBC </a:t>
            </a:r>
            <a:r>
              <a:rPr lang="zh-CN" altLang="en-US" b="1" dirty="0">
                <a:latin typeface="楷体" panose="02010609060101010101" charset="-122"/>
                <a:ea typeface="楷体" panose="02010609060101010101" charset="-122"/>
                <a:cs typeface="楷体" panose="02010609060101010101" charset="-122"/>
              </a:rPr>
              <a:t>的扩展，是以 </a:t>
            </a:r>
            <a:r>
              <a:rPr lang="en-US" altLang="zh-CN" b="1" dirty="0">
                <a:latin typeface="楷体" panose="02010609060101010101" charset="-122"/>
                <a:ea typeface="楷体" panose="02010609060101010101" charset="-122"/>
                <a:cs typeface="楷体" panose="02010609060101010101" charset="-122"/>
              </a:rPr>
              <a:t>jar </a:t>
            </a:r>
            <a:r>
              <a:rPr lang="zh-CN" altLang="en-US" b="1" dirty="0">
                <a:latin typeface="楷体" panose="02010609060101010101" charset="-122"/>
                <a:ea typeface="楷体" panose="02010609060101010101" charset="-122"/>
                <a:cs typeface="楷体" panose="02010609060101010101" charset="-122"/>
              </a:rPr>
              <a:t>包的形式提供轻量级服务的</a:t>
            </a:r>
            <a:r>
              <a:rPr lang="zh-CN" altLang="en-US" b="1" dirty="0" smtClean="0">
                <a:latin typeface="楷体" panose="02010609060101010101" charset="-122"/>
                <a:ea typeface="楷体" panose="02010609060101010101" charset="-122"/>
                <a:cs typeface="楷体" panose="02010609060101010101" charset="-122"/>
              </a:rPr>
              <a:t>。</a:t>
            </a:r>
            <a:endParaRPr lang="en-US" altLang="zh-CN" b="1" dirty="0" smtClean="0">
              <a:latin typeface="楷体" panose="02010609060101010101" charset="-122"/>
              <a:ea typeface="楷体" panose="02010609060101010101" charset="-122"/>
              <a:cs typeface="楷体" panose="02010609060101010101" charset="-122"/>
            </a:endParaRPr>
          </a:p>
          <a:p>
            <a:pPr>
              <a:lnSpc>
                <a:spcPct val="120000"/>
              </a:lnSpc>
            </a:pPr>
            <a:endParaRPr lang="en-US" altLang="zh-CN" b="1" dirty="0">
              <a:solidFill>
                <a:schemeClr val="tx1"/>
              </a:solidFill>
              <a:latin typeface="楷体" panose="02010609060101010101" charset="-122"/>
              <a:ea typeface="楷体" panose="02010609060101010101" charset="-122"/>
              <a:cs typeface="楷体" panose="02010609060101010101" charset="-122"/>
            </a:endParaRPr>
          </a:p>
          <a:p>
            <a:pPr>
              <a:lnSpc>
                <a:spcPct val="120000"/>
              </a:lnSpc>
            </a:pPr>
            <a:r>
              <a:rPr lang="zh-CN" altLang="en-US" b="1" dirty="0" smtClean="0">
                <a:latin typeface="楷体" panose="02010609060101010101" charset="-122"/>
                <a:ea typeface="楷体" panose="02010609060101010101" charset="-122"/>
                <a:cs typeface="楷体" panose="02010609060101010101" charset="-122"/>
              </a:rPr>
              <a:t>这也就是之前在微服务中学习的</a:t>
            </a:r>
            <a:r>
              <a:rPr lang="en-US" altLang="zh-CN" b="1" dirty="0" err="1" smtClean="0">
                <a:latin typeface="楷体" panose="02010609060101010101" charset="-122"/>
                <a:ea typeface="楷体" panose="02010609060101010101" charset="-122"/>
                <a:cs typeface="楷体" panose="02010609060101010101" charset="-122"/>
              </a:rPr>
              <a:t>SpringCloud</a:t>
            </a:r>
            <a:r>
              <a:rPr lang="zh-CN" altLang="en-US" b="1" dirty="0">
                <a:latin typeface="楷体" panose="02010609060101010101" charset="-122"/>
                <a:ea typeface="楷体" panose="02010609060101010101" charset="-122"/>
                <a:cs typeface="楷体" panose="02010609060101010101" charset="-122"/>
              </a:rPr>
              <a:t> </a:t>
            </a:r>
            <a:r>
              <a:rPr lang="en-US" altLang="zh-CN" b="1" dirty="0" smtClean="0">
                <a:latin typeface="楷体" panose="02010609060101010101" charset="-122"/>
                <a:ea typeface="楷体" panose="02010609060101010101" charset="-122"/>
                <a:cs typeface="楷体" panose="02010609060101010101" charset="-122"/>
              </a:rPr>
              <a:t>Ribbon</a:t>
            </a:r>
            <a:r>
              <a:rPr lang="zh-CN" altLang="en-US" b="1" dirty="0" smtClean="0">
                <a:latin typeface="楷体" panose="02010609060101010101" charset="-122"/>
                <a:ea typeface="楷体" panose="02010609060101010101" charset="-122"/>
                <a:cs typeface="楷体" panose="02010609060101010101" charset="-122"/>
              </a:rPr>
              <a:t>与</a:t>
            </a:r>
            <a:r>
              <a:rPr lang="en-US" altLang="zh-CN" b="1" dirty="0" smtClean="0">
                <a:latin typeface="楷体" panose="02010609060101010101" charset="-122"/>
                <a:ea typeface="楷体" panose="02010609060101010101" charset="-122"/>
                <a:cs typeface="楷体" panose="02010609060101010101" charset="-122"/>
              </a:rPr>
              <a:t>Nginx</a:t>
            </a:r>
            <a:r>
              <a:rPr lang="zh-CN" altLang="en-US" b="1" dirty="0" smtClean="0">
                <a:latin typeface="楷体" panose="02010609060101010101" charset="-122"/>
                <a:ea typeface="楷体" panose="02010609060101010101" charset="-122"/>
                <a:cs typeface="楷体" panose="02010609060101010101" charset="-122"/>
              </a:rPr>
              <a:t>区别。</a:t>
            </a:r>
            <a:endParaRPr lang="en-US" altLang="zh-CN" b="1" dirty="0" smtClean="0">
              <a:latin typeface="楷体" panose="02010609060101010101" charset="-122"/>
              <a:ea typeface="楷体" panose="02010609060101010101" charset="-122"/>
              <a:cs typeface="楷体" panose="02010609060101010101" charset="-122"/>
            </a:endParaRPr>
          </a:p>
          <a:p>
            <a:pPr>
              <a:lnSpc>
                <a:spcPct val="120000"/>
              </a:lnSpc>
            </a:pPr>
            <a:r>
              <a:rPr lang="zh-CN" altLang="en-US" b="1" dirty="0" smtClean="0">
                <a:solidFill>
                  <a:srgbClr val="FF0000"/>
                </a:solidFill>
                <a:latin typeface="楷体" panose="02010609060101010101" charset="-122"/>
                <a:ea typeface="楷体" panose="02010609060101010101" charset="-122"/>
                <a:cs typeface="楷体" panose="02010609060101010101" charset="-122"/>
              </a:rPr>
              <a:t>画图演示</a:t>
            </a:r>
            <a:endParaRPr lang="en-US" altLang="zh-CN" b="1" dirty="0" smtClean="0">
              <a:solidFill>
                <a:srgbClr val="FF0000"/>
              </a:solidFill>
              <a:latin typeface="楷体" panose="02010609060101010101" charset="-122"/>
              <a:ea typeface="楷体" panose="02010609060101010101" charset="-122"/>
              <a:cs typeface="楷体" panose="02010609060101010101" charset="-122"/>
            </a:endParaRPr>
          </a:p>
          <a:p>
            <a:pPr>
              <a:lnSpc>
                <a:spcPct val="120000"/>
              </a:lnSpc>
            </a:pPr>
            <a:endParaRPr lang="en-US" altLang="zh-CN" b="1" dirty="0" smtClean="0">
              <a:latin typeface="楷体" panose="02010609060101010101" charset="-122"/>
              <a:ea typeface="楷体" panose="02010609060101010101" charset="-122"/>
              <a:cs typeface="楷体" panose="02010609060101010101" charset="-122"/>
            </a:endParaRPr>
          </a:p>
          <a:p>
            <a:pPr>
              <a:lnSpc>
                <a:spcPct val="120000"/>
              </a:lnSpc>
            </a:pPr>
            <a:endParaRPr lang="en-US" altLang="zh-CN" sz="2000" b="1" dirty="0">
              <a:latin typeface="楷体" panose="02010609060101010101" charset="-122"/>
              <a:ea typeface="楷体" panose="02010609060101010101" charset="-122"/>
              <a:cs typeface="楷体" panose="02010609060101010101" charset="-122"/>
            </a:endParaRPr>
          </a:p>
          <a:p>
            <a:pPr>
              <a:lnSpc>
                <a:spcPct val="120000"/>
              </a:lnSpc>
            </a:pPr>
            <a:endParaRPr lang="en-US" altLang="zh-CN" b="1" dirty="0">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en-US" altLang="zh-CN" b="1" dirty="0" smtClean="0">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dirty="0">
              <a:solidFill>
                <a:schemeClr val="tx1"/>
              </a:solidFill>
              <a:latin typeface="楷体" panose="02010609060101010101" charset="-122"/>
              <a:ea typeface="楷体" panose="02010609060101010101" charset="-122"/>
              <a:cs typeface="楷体" panose="02010609060101010101" charset="-122"/>
            </a:endParaRPr>
          </a:p>
        </p:txBody>
      </p:sp>
    </p:spTree>
    <p:extLst>
      <p:ext uri="{BB962C8B-B14F-4D97-AF65-F5344CB8AC3E}">
        <p14:creationId xmlns:p14="http://schemas.microsoft.com/office/powerpoint/2010/main" val="409524310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模板1112"/>
          <p:cNvPicPr>
            <a:picLocks noChangeAspect="1"/>
          </p:cNvPicPr>
          <p:nvPr/>
        </p:nvPicPr>
        <p:blipFill>
          <a:blip r:embed="rId3"/>
          <a:stretch>
            <a:fillRect/>
          </a:stretch>
        </p:blipFill>
        <p:spPr>
          <a:xfrm>
            <a:off x="0" y="2540"/>
            <a:ext cx="12199620" cy="6862445"/>
          </a:xfrm>
          <a:prstGeom prst="rect">
            <a:avLst/>
          </a:prstGeom>
        </p:spPr>
      </p:pic>
      <p:sp>
        <p:nvSpPr>
          <p:cNvPr id="20" name="文本框 19"/>
          <p:cNvSpPr txBox="1"/>
          <p:nvPr/>
        </p:nvSpPr>
        <p:spPr>
          <a:xfrm>
            <a:off x="1329690" y="1304925"/>
            <a:ext cx="8982075" cy="755650"/>
          </a:xfrm>
          <a:prstGeom prst="rect">
            <a:avLst/>
          </a:prstGeom>
          <a:noFill/>
        </p:spPr>
        <p:txBody>
          <a:bodyPr wrap="square" rtlCol="0">
            <a:spAutoFit/>
          </a:bodyPr>
          <a:lstStyle/>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p:txBody>
      </p:sp>
      <p:sp>
        <p:nvSpPr>
          <p:cNvPr id="3" name="文本框 2"/>
          <p:cNvSpPr txBox="1"/>
          <p:nvPr/>
        </p:nvSpPr>
        <p:spPr>
          <a:xfrm>
            <a:off x="370702" y="742176"/>
            <a:ext cx="11532973" cy="4561249"/>
          </a:xfrm>
          <a:prstGeom prst="rect">
            <a:avLst/>
          </a:prstGeom>
          <a:noFill/>
        </p:spPr>
        <p:txBody>
          <a:bodyPr wrap="square" rtlCol="0">
            <a:spAutoFit/>
          </a:bodyPr>
          <a:lstStyle/>
          <a:p>
            <a:pPr>
              <a:lnSpc>
                <a:spcPct val="120000"/>
              </a:lnSpc>
            </a:pPr>
            <a:r>
              <a:rPr lang="en-US" altLang="zh-CN" sz="2400" b="1" dirty="0" err="1" smtClean="0">
                <a:latin typeface="楷体" panose="02010609060101010101" charset="-122"/>
                <a:ea typeface="楷体" panose="02010609060101010101" charset="-122"/>
                <a:cs typeface="楷体" panose="02010609060101010101" charset="-122"/>
              </a:rPr>
              <a:t>Sharding-Jdbc</a:t>
            </a:r>
            <a:r>
              <a:rPr lang="zh-CN" altLang="en-US" sz="2400" b="1" dirty="0" smtClean="0">
                <a:latin typeface="楷体" panose="02010609060101010101" charset="-122"/>
                <a:ea typeface="楷体" panose="02010609060101010101" charset="-122"/>
                <a:cs typeface="楷体" panose="02010609060101010101" charset="-122"/>
              </a:rPr>
              <a:t>实现读写分离</a:t>
            </a:r>
            <a:endParaRPr lang="en-US" altLang="zh-CN" sz="2400" b="1" dirty="0" smtClean="0">
              <a:latin typeface="楷体" panose="02010609060101010101" charset="-122"/>
              <a:ea typeface="楷体" panose="02010609060101010101" charset="-122"/>
              <a:cs typeface="楷体" panose="02010609060101010101" charset="-122"/>
            </a:endParaRPr>
          </a:p>
          <a:p>
            <a:pPr>
              <a:lnSpc>
                <a:spcPct val="120000"/>
              </a:lnSpc>
            </a:pPr>
            <a:endParaRPr lang="en-US" altLang="zh-CN" b="1" dirty="0" smtClean="0">
              <a:latin typeface="楷体" panose="02010609060101010101" charset="-122"/>
              <a:ea typeface="楷体" panose="02010609060101010101" charset="-122"/>
              <a:cs typeface="楷体" panose="02010609060101010101" charset="-122"/>
            </a:endParaRPr>
          </a:p>
          <a:p>
            <a:pPr>
              <a:lnSpc>
                <a:spcPct val="120000"/>
              </a:lnSpc>
            </a:pPr>
            <a:r>
              <a:rPr lang="en-US" altLang="zh-CN" b="1" dirty="0" err="1" smtClean="0">
                <a:latin typeface="楷体" panose="02010609060101010101" charset="-122"/>
                <a:ea typeface="楷体" panose="02010609060101010101" charset="-122"/>
                <a:cs typeface="楷体" panose="02010609060101010101" charset="-122"/>
              </a:rPr>
              <a:t>Sharding-Jdbc</a:t>
            </a:r>
            <a:r>
              <a:rPr lang="zh-CN" altLang="en-US" b="1" dirty="0" smtClean="0">
                <a:latin typeface="楷体" panose="02010609060101010101" charset="-122"/>
                <a:ea typeface="楷体" panose="02010609060101010101" charset="-122"/>
                <a:cs typeface="楷体" panose="02010609060101010101" charset="-122"/>
              </a:rPr>
              <a:t>实现读写分离原理，非常容易。只需要在项目中集成主和从的数据源</a:t>
            </a:r>
            <a:r>
              <a:rPr lang="en-US" altLang="zh-CN" b="1" dirty="0" smtClean="0">
                <a:latin typeface="楷体" panose="02010609060101010101" charset="-122"/>
                <a:ea typeface="楷体" panose="02010609060101010101" charset="-122"/>
                <a:cs typeface="楷体" panose="02010609060101010101" charset="-122"/>
              </a:rPr>
              <a:t>,</a:t>
            </a:r>
            <a:r>
              <a:rPr lang="en-US" altLang="zh-CN" b="1" dirty="0" err="1" smtClean="0">
                <a:latin typeface="楷体" panose="02010609060101010101" charset="-122"/>
                <a:ea typeface="楷体" panose="02010609060101010101" charset="-122"/>
                <a:cs typeface="楷体" panose="02010609060101010101" charset="-122"/>
              </a:rPr>
              <a:t>Sharding-Jdbc</a:t>
            </a:r>
            <a:r>
              <a:rPr lang="zh-CN" altLang="en-US" b="1" dirty="0" smtClean="0">
                <a:latin typeface="楷体" panose="02010609060101010101" charset="-122"/>
                <a:ea typeface="楷体" panose="02010609060101010101" charset="-122"/>
                <a:cs typeface="楷体" panose="02010609060101010101" charset="-122"/>
              </a:rPr>
              <a:t>自动根据</a:t>
            </a:r>
            <a:r>
              <a:rPr lang="en-US" altLang="zh-CN" b="1" dirty="0" smtClean="0">
                <a:latin typeface="楷体" panose="02010609060101010101" charset="-122"/>
                <a:ea typeface="楷体" panose="02010609060101010101" charset="-122"/>
                <a:cs typeface="楷体" panose="02010609060101010101" charset="-122"/>
              </a:rPr>
              <a:t>DML</a:t>
            </a:r>
            <a:r>
              <a:rPr lang="zh-CN" altLang="en-US" b="1" dirty="0" smtClean="0">
                <a:latin typeface="楷体" panose="02010609060101010101" charset="-122"/>
                <a:ea typeface="楷体" panose="02010609060101010101" charset="-122"/>
                <a:cs typeface="楷体" panose="02010609060101010101" charset="-122"/>
              </a:rPr>
              <a:t>和</a:t>
            </a:r>
            <a:r>
              <a:rPr lang="en-US" altLang="zh-CN" b="1" dirty="0" smtClean="0">
                <a:latin typeface="楷体" panose="02010609060101010101" charset="-122"/>
                <a:ea typeface="楷体" panose="02010609060101010101" charset="-122"/>
                <a:cs typeface="楷体" panose="02010609060101010101" charset="-122"/>
              </a:rPr>
              <a:t>DQL </a:t>
            </a:r>
            <a:r>
              <a:rPr lang="zh-CN" altLang="en-US" b="1" dirty="0" smtClean="0">
                <a:latin typeface="楷体" panose="02010609060101010101" charset="-122"/>
                <a:ea typeface="楷体" panose="02010609060101010101" charset="-122"/>
                <a:cs typeface="楷体" panose="02010609060101010101" charset="-122"/>
              </a:rPr>
              <a:t>语句类型连接主或者从数据源。</a:t>
            </a:r>
            <a:endParaRPr lang="en-US" altLang="zh-CN" b="1" dirty="0" smtClean="0">
              <a:latin typeface="楷体" panose="02010609060101010101" charset="-122"/>
              <a:ea typeface="楷体" panose="02010609060101010101" charset="-122"/>
              <a:cs typeface="楷体" panose="02010609060101010101" charset="-122"/>
            </a:endParaRPr>
          </a:p>
          <a:p>
            <a:pPr>
              <a:lnSpc>
                <a:spcPct val="120000"/>
              </a:lnSpc>
            </a:pPr>
            <a:endParaRPr lang="en-US" altLang="zh-CN" b="1" dirty="0">
              <a:latin typeface="楷体" panose="02010609060101010101" charset="-122"/>
              <a:ea typeface="楷体" panose="02010609060101010101" charset="-122"/>
              <a:cs typeface="楷体" panose="02010609060101010101" charset="-122"/>
            </a:endParaRPr>
          </a:p>
          <a:p>
            <a:pPr>
              <a:lnSpc>
                <a:spcPct val="120000"/>
              </a:lnSpc>
            </a:pPr>
            <a:r>
              <a:rPr lang="zh-CN" altLang="en-US" b="1" dirty="0" smtClean="0">
                <a:latin typeface="楷体" panose="02010609060101010101" charset="-122"/>
                <a:ea typeface="楷体" panose="02010609060101010101" charset="-122"/>
                <a:cs typeface="楷体" panose="02010609060101010101" charset="-122"/>
              </a:rPr>
              <a:t>注意：</a:t>
            </a:r>
            <a:r>
              <a:rPr lang="en-US" altLang="zh-CN" b="1" dirty="0">
                <a:latin typeface="楷体" panose="02010609060101010101" charset="-122"/>
                <a:ea typeface="楷体" panose="02010609060101010101" charset="-122"/>
                <a:cs typeface="楷体" panose="02010609060101010101" charset="-122"/>
              </a:rPr>
              <a:t> </a:t>
            </a:r>
            <a:r>
              <a:rPr lang="en-US" altLang="zh-CN" b="1" dirty="0" err="1" smtClean="0">
                <a:latin typeface="楷体" panose="02010609060101010101" charset="-122"/>
                <a:ea typeface="楷体" panose="02010609060101010101" charset="-122"/>
                <a:cs typeface="楷体" panose="02010609060101010101" charset="-122"/>
              </a:rPr>
              <a:t>Sharding-Jdbc</a:t>
            </a:r>
            <a:r>
              <a:rPr lang="zh-CN" altLang="en-US" b="1" dirty="0" smtClean="0">
                <a:latin typeface="楷体" panose="02010609060101010101" charset="-122"/>
                <a:ea typeface="楷体" panose="02010609060101010101" charset="-122"/>
                <a:cs typeface="楷体" panose="02010609060101010101" charset="-122"/>
              </a:rPr>
              <a:t>只是实现连接主或者从数据源，不会实现主从复制功能，需要自己配置数据库自带主从复制方式。</a:t>
            </a:r>
            <a:endParaRPr lang="en-US" altLang="zh-CN" b="1" dirty="0" smtClean="0">
              <a:latin typeface="楷体" panose="02010609060101010101" charset="-122"/>
              <a:ea typeface="楷体" panose="02010609060101010101" charset="-122"/>
              <a:cs typeface="楷体" panose="02010609060101010101" charset="-122"/>
            </a:endParaRPr>
          </a:p>
          <a:p>
            <a:pPr>
              <a:lnSpc>
                <a:spcPct val="120000"/>
              </a:lnSpc>
            </a:pPr>
            <a:r>
              <a:rPr lang="zh-CN" altLang="en-US" sz="2000" b="1" dirty="0" smtClean="0">
                <a:solidFill>
                  <a:srgbClr val="FF0000"/>
                </a:solidFill>
                <a:latin typeface="楷体" panose="02010609060101010101" pitchFamily="49" charset="-122"/>
                <a:ea typeface="楷体" panose="02010609060101010101" pitchFamily="49" charset="-122"/>
                <a:cs typeface="楷体" panose="02010609060101010101" charset="-122"/>
              </a:rPr>
              <a:t>查看</a:t>
            </a:r>
            <a:r>
              <a:rPr lang="en-US" altLang="zh-CN" sz="2000" dirty="0" err="1">
                <a:solidFill>
                  <a:srgbClr val="FF0000"/>
                </a:solidFill>
                <a:latin typeface="楷体" panose="02010609060101010101" pitchFamily="49" charset="-122"/>
                <a:ea typeface="楷体" panose="02010609060101010101" pitchFamily="49" charset="-122"/>
              </a:rPr>
              <a:t>MasterSlaveDataSource</a:t>
            </a:r>
            <a:r>
              <a:rPr lang="zh-CN" altLang="en-US" sz="2000" dirty="0">
                <a:solidFill>
                  <a:srgbClr val="FF0000"/>
                </a:solidFill>
                <a:latin typeface="楷体" panose="02010609060101010101" pitchFamily="49" charset="-122"/>
                <a:ea typeface="楷体" panose="02010609060101010101" pitchFamily="49" charset="-122"/>
              </a:rPr>
              <a:t>即可查看该</a:t>
            </a:r>
            <a:r>
              <a:rPr lang="zh-CN" altLang="en-US" sz="2000" dirty="0" smtClean="0">
                <a:solidFill>
                  <a:srgbClr val="FF0000"/>
                </a:solidFill>
                <a:latin typeface="楷体" panose="02010609060101010101" pitchFamily="49" charset="-122"/>
                <a:ea typeface="楷体" panose="02010609060101010101" pitchFamily="49" charset="-122"/>
              </a:rPr>
              <a:t>类</a:t>
            </a:r>
            <a:r>
              <a:rPr lang="en-US" altLang="zh-CN" sz="2000" dirty="0" err="1" smtClean="0">
                <a:solidFill>
                  <a:srgbClr val="FF0000"/>
                </a:solidFill>
                <a:latin typeface="楷体" panose="02010609060101010101" pitchFamily="49" charset="-122"/>
                <a:ea typeface="楷体" panose="02010609060101010101" pitchFamily="49" charset="-122"/>
              </a:rPr>
              <a:t>getDataSource</a:t>
            </a:r>
            <a:r>
              <a:rPr lang="zh-CN" altLang="en-US" sz="2000" dirty="0" smtClean="0">
                <a:solidFill>
                  <a:srgbClr val="FF0000"/>
                </a:solidFill>
                <a:latin typeface="楷体" panose="02010609060101010101" pitchFamily="49" charset="-122"/>
                <a:ea typeface="楷体" panose="02010609060101010101" pitchFamily="49" charset="-122"/>
              </a:rPr>
              <a:t>方法获取当前数据源名称</a:t>
            </a:r>
            <a:endParaRPr lang="en-US" altLang="zh-CN" sz="2000" b="1" dirty="0">
              <a:solidFill>
                <a:srgbClr val="FF0000"/>
              </a:solidFill>
              <a:latin typeface="楷体" panose="02010609060101010101" pitchFamily="49" charset="-122"/>
              <a:ea typeface="楷体" panose="02010609060101010101" pitchFamily="49" charset="-122"/>
              <a:cs typeface="楷体" panose="02010609060101010101" charset="-122"/>
            </a:endParaRPr>
          </a:p>
          <a:p>
            <a:pPr>
              <a:lnSpc>
                <a:spcPct val="120000"/>
              </a:lnSpc>
            </a:pPr>
            <a:r>
              <a:rPr lang="en-US" altLang="zh-CN" b="1" dirty="0" smtClean="0">
                <a:solidFill>
                  <a:schemeClr val="tx1"/>
                </a:solidFill>
                <a:latin typeface="楷体" panose="02010609060101010101" pitchFamily="49" charset="-122"/>
                <a:ea typeface="楷体" panose="02010609060101010101" pitchFamily="49" charset="-122"/>
                <a:cs typeface="楷体" panose="02010609060101010101" charset="-122"/>
              </a:rPr>
              <a:t>DML</a:t>
            </a:r>
            <a:r>
              <a:rPr lang="zh-CN" altLang="en-US" b="1" dirty="0" smtClean="0">
                <a:latin typeface="楷体" panose="02010609060101010101" pitchFamily="49" charset="-122"/>
                <a:ea typeface="楷体" panose="02010609060101010101" pitchFamily="49" charset="-122"/>
                <a:cs typeface="楷体" panose="02010609060101010101" charset="-122"/>
              </a:rPr>
              <a:t>：</a:t>
            </a:r>
            <a:r>
              <a:rPr lang="zh-CN" altLang="en-US" b="1" dirty="0">
                <a:latin typeface="楷体" panose="02010609060101010101" pitchFamily="49" charset="-122"/>
                <a:ea typeface="楷体" panose="02010609060101010101" pitchFamily="49" charset="-122"/>
              </a:rPr>
              <a:t>数据查询语言</a:t>
            </a:r>
            <a:r>
              <a:rPr lang="en-US" altLang="zh-CN" b="1" dirty="0">
                <a:latin typeface="楷体" panose="02010609060101010101" pitchFamily="49" charset="-122"/>
                <a:ea typeface="楷体" panose="02010609060101010101" pitchFamily="49" charset="-122"/>
              </a:rPr>
              <a:t>DQL</a:t>
            </a:r>
            <a:r>
              <a:rPr lang="zh-CN" altLang="en-US" b="1" dirty="0">
                <a:latin typeface="楷体" panose="02010609060101010101" pitchFamily="49" charset="-122"/>
                <a:ea typeface="楷体" panose="02010609060101010101" pitchFamily="49" charset="-122"/>
              </a:rPr>
              <a:t>基本结构是由</a:t>
            </a:r>
            <a:r>
              <a:rPr lang="en-US" altLang="zh-CN" b="1" dirty="0">
                <a:latin typeface="楷体" panose="02010609060101010101" pitchFamily="49" charset="-122"/>
                <a:ea typeface="楷体" panose="02010609060101010101" pitchFamily="49" charset="-122"/>
              </a:rPr>
              <a:t>SELECT</a:t>
            </a:r>
            <a:r>
              <a:rPr lang="zh-CN" altLang="en-US" b="1" dirty="0">
                <a:latin typeface="楷体" panose="02010609060101010101" pitchFamily="49" charset="-122"/>
                <a:ea typeface="楷体" panose="02010609060101010101" pitchFamily="49" charset="-122"/>
              </a:rPr>
              <a:t>子句，</a:t>
            </a:r>
            <a:r>
              <a:rPr lang="en-US" altLang="zh-CN" b="1" dirty="0">
                <a:latin typeface="楷体" panose="02010609060101010101" pitchFamily="49" charset="-122"/>
                <a:ea typeface="楷体" panose="02010609060101010101" pitchFamily="49" charset="-122"/>
              </a:rPr>
              <a:t>FROM</a:t>
            </a:r>
            <a:r>
              <a:rPr lang="zh-CN" altLang="en-US" b="1" dirty="0">
                <a:latin typeface="楷体" panose="02010609060101010101" pitchFamily="49" charset="-122"/>
                <a:ea typeface="楷体" panose="02010609060101010101" pitchFamily="49" charset="-122"/>
              </a:rPr>
              <a:t>子句，</a:t>
            </a:r>
            <a:r>
              <a:rPr lang="en-US" altLang="zh-CN" b="1" dirty="0">
                <a:latin typeface="楷体" panose="02010609060101010101" pitchFamily="49" charset="-122"/>
                <a:ea typeface="楷体" panose="02010609060101010101" pitchFamily="49" charset="-122"/>
              </a:rPr>
              <a:t>WHERE </a:t>
            </a:r>
            <a:r>
              <a:rPr lang="zh-CN" altLang="en-US" b="1" dirty="0">
                <a:latin typeface="楷体" panose="02010609060101010101" pitchFamily="49" charset="-122"/>
                <a:ea typeface="楷体" panose="02010609060101010101" pitchFamily="49" charset="-122"/>
              </a:rPr>
              <a:t>子句组成的查询块： </a:t>
            </a:r>
            <a:r>
              <a:rPr lang="en-US" altLang="zh-CN" b="1" dirty="0">
                <a:latin typeface="楷体" panose="02010609060101010101" pitchFamily="49" charset="-122"/>
                <a:ea typeface="楷体" panose="02010609060101010101" pitchFamily="49" charset="-122"/>
              </a:rPr>
              <a:t>SELECT &lt;</a:t>
            </a:r>
            <a:r>
              <a:rPr lang="zh-CN" altLang="en-US" b="1" dirty="0">
                <a:latin typeface="楷体" panose="02010609060101010101" pitchFamily="49" charset="-122"/>
                <a:ea typeface="楷体" panose="02010609060101010101" pitchFamily="49" charset="-122"/>
              </a:rPr>
              <a:t>字段名表</a:t>
            </a:r>
            <a:r>
              <a:rPr lang="en-US" altLang="zh-CN" b="1" dirty="0">
                <a:latin typeface="楷体" panose="02010609060101010101" pitchFamily="49" charset="-122"/>
                <a:ea typeface="楷体" panose="02010609060101010101" pitchFamily="49" charset="-122"/>
              </a:rPr>
              <a:t>&gt; FROM &lt;</a:t>
            </a:r>
            <a:r>
              <a:rPr lang="zh-CN" altLang="en-US" b="1" dirty="0">
                <a:latin typeface="楷体" panose="02010609060101010101" pitchFamily="49" charset="-122"/>
                <a:ea typeface="楷体" panose="02010609060101010101" pitchFamily="49" charset="-122"/>
              </a:rPr>
              <a:t>表或视图名</a:t>
            </a:r>
            <a:r>
              <a:rPr lang="en-US" altLang="zh-CN" b="1" dirty="0">
                <a:latin typeface="楷体" panose="02010609060101010101" pitchFamily="49" charset="-122"/>
                <a:ea typeface="楷体" panose="02010609060101010101" pitchFamily="49" charset="-122"/>
              </a:rPr>
              <a:t>&gt; WHERE &lt;</a:t>
            </a:r>
            <a:r>
              <a:rPr lang="zh-CN" altLang="en-US" b="1" dirty="0">
                <a:latin typeface="楷体" panose="02010609060101010101" pitchFamily="49" charset="-122"/>
                <a:ea typeface="楷体" panose="02010609060101010101" pitchFamily="49" charset="-122"/>
              </a:rPr>
              <a:t>查询条件</a:t>
            </a:r>
            <a:r>
              <a:rPr lang="en-US" altLang="zh-CN" b="1" dirty="0">
                <a:latin typeface="楷体" panose="02010609060101010101" pitchFamily="49" charset="-122"/>
                <a:ea typeface="楷体" panose="02010609060101010101" pitchFamily="49" charset="-122"/>
              </a:rPr>
              <a:t>&gt;</a:t>
            </a:r>
            <a:endParaRPr lang="en-US" altLang="zh-CN" b="1" dirty="0" smtClean="0">
              <a:latin typeface="楷体" panose="02010609060101010101" pitchFamily="49" charset="-122"/>
              <a:ea typeface="楷体" panose="02010609060101010101" pitchFamily="49" charset="-122"/>
              <a:cs typeface="楷体" panose="02010609060101010101" charset="-122"/>
            </a:endParaRPr>
          </a:p>
          <a:p>
            <a:pPr>
              <a:lnSpc>
                <a:spcPct val="120000"/>
              </a:lnSpc>
            </a:pPr>
            <a:r>
              <a:rPr lang="en-US" altLang="zh-CN" b="1" dirty="0" smtClean="0">
                <a:solidFill>
                  <a:schemeClr val="tx1"/>
                </a:solidFill>
                <a:latin typeface="楷体" panose="02010609060101010101" pitchFamily="49" charset="-122"/>
                <a:ea typeface="楷体" panose="02010609060101010101" pitchFamily="49" charset="-122"/>
                <a:cs typeface="楷体" panose="02010609060101010101" charset="-122"/>
              </a:rPr>
              <a:t>DQL：</a:t>
            </a:r>
            <a:r>
              <a:rPr lang="zh-CN" altLang="en-US" b="1" dirty="0">
                <a:latin typeface="楷体" panose="02010609060101010101" pitchFamily="49" charset="-122"/>
                <a:ea typeface="楷体" panose="02010609060101010101" pitchFamily="49" charset="-122"/>
              </a:rPr>
              <a:t>数据操纵语言</a:t>
            </a:r>
            <a:r>
              <a:rPr lang="en-US" altLang="zh-CN" b="1" dirty="0">
                <a:latin typeface="楷体" panose="02010609060101010101" pitchFamily="49" charset="-122"/>
                <a:ea typeface="楷体" panose="02010609060101010101" pitchFamily="49" charset="-122"/>
              </a:rPr>
              <a:t>DML</a:t>
            </a:r>
            <a:r>
              <a:rPr lang="zh-CN" altLang="en-US" b="1" dirty="0">
                <a:latin typeface="楷体" panose="02010609060101010101" pitchFamily="49" charset="-122"/>
                <a:ea typeface="楷体" panose="02010609060101010101" pitchFamily="49" charset="-122"/>
              </a:rPr>
              <a:t>主要有三种形式： </a:t>
            </a:r>
            <a:r>
              <a:rPr lang="en-US" altLang="zh-CN" b="1" dirty="0">
                <a:latin typeface="楷体" panose="02010609060101010101" pitchFamily="49" charset="-122"/>
                <a:ea typeface="楷体" panose="02010609060101010101" pitchFamily="49" charset="-122"/>
              </a:rPr>
              <a:t>1) </a:t>
            </a:r>
            <a:r>
              <a:rPr lang="zh-CN" altLang="en-US" b="1" dirty="0">
                <a:latin typeface="楷体" panose="02010609060101010101" pitchFamily="49" charset="-122"/>
                <a:ea typeface="楷体" panose="02010609060101010101" pitchFamily="49" charset="-122"/>
              </a:rPr>
              <a:t>插入：</a:t>
            </a:r>
            <a:r>
              <a:rPr lang="en-US" altLang="zh-CN" b="1" dirty="0">
                <a:latin typeface="楷体" panose="02010609060101010101" pitchFamily="49" charset="-122"/>
                <a:ea typeface="楷体" panose="02010609060101010101" pitchFamily="49" charset="-122"/>
              </a:rPr>
              <a:t>INSERT 2) </a:t>
            </a:r>
            <a:r>
              <a:rPr lang="zh-CN" altLang="en-US" b="1" dirty="0">
                <a:latin typeface="楷体" panose="02010609060101010101" pitchFamily="49" charset="-122"/>
                <a:ea typeface="楷体" panose="02010609060101010101" pitchFamily="49" charset="-122"/>
              </a:rPr>
              <a:t>更新：</a:t>
            </a:r>
            <a:r>
              <a:rPr lang="en-US" altLang="zh-CN" b="1" dirty="0">
                <a:latin typeface="楷体" panose="02010609060101010101" pitchFamily="49" charset="-122"/>
                <a:ea typeface="楷体" panose="02010609060101010101" pitchFamily="49" charset="-122"/>
              </a:rPr>
              <a:t>UPDATE 3) </a:t>
            </a:r>
            <a:r>
              <a:rPr lang="zh-CN" altLang="en-US" b="1" dirty="0">
                <a:latin typeface="楷体" panose="02010609060101010101" pitchFamily="49" charset="-122"/>
                <a:ea typeface="楷体" panose="02010609060101010101" pitchFamily="49" charset="-122"/>
              </a:rPr>
              <a:t>删除：</a:t>
            </a:r>
            <a:r>
              <a:rPr lang="en-US" altLang="zh-CN" b="1" dirty="0">
                <a:latin typeface="楷体" panose="02010609060101010101" pitchFamily="49" charset="-122"/>
                <a:ea typeface="楷体" panose="02010609060101010101" pitchFamily="49" charset="-122"/>
              </a:rPr>
              <a:t>DELETE</a:t>
            </a:r>
            <a:endParaRPr lang="en-US" altLang="zh-CN" b="1" dirty="0">
              <a:solidFill>
                <a:schemeClr val="tx1"/>
              </a:solidFill>
              <a:latin typeface="楷体" panose="02010609060101010101" pitchFamily="49" charset="-122"/>
              <a:ea typeface="楷体" panose="02010609060101010101" pitchFamily="49" charset="-122"/>
              <a:cs typeface="楷体" panose="02010609060101010101" charset="-122"/>
            </a:endParaRPr>
          </a:p>
          <a:p>
            <a:pPr>
              <a:lnSpc>
                <a:spcPct val="120000"/>
              </a:lnSpc>
            </a:pPr>
            <a:endParaRPr lang="en-US" altLang="zh-CN" b="1" dirty="0" smtClean="0">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dirty="0">
              <a:solidFill>
                <a:schemeClr val="tx1"/>
              </a:solidFill>
              <a:latin typeface="楷体" panose="02010609060101010101" charset="-122"/>
              <a:ea typeface="楷体" panose="02010609060101010101" charset="-122"/>
              <a:cs typeface="楷体" panose="02010609060101010101" charset="-122"/>
            </a:endParaRPr>
          </a:p>
        </p:txBody>
      </p:sp>
    </p:spTree>
    <p:extLst>
      <p:ext uri="{BB962C8B-B14F-4D97-AF65-F5344CB8AC3E}">
        <p14:creationId xmlns:p14="http://schemas.microsoft.com/office/powerpoint/2010/main" val="360966815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l">
          <a:lnSpc>
            <a:spcPct val="140000"/>
          </a:lnSpc>
          <a:defRPr lang="zh-CN" altLang="en-US" sz="2000" b="1" dirty="0">
            <a:solidFill>
              <a:schemeClr val="accent1">
                <a:lumMod val="7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5945</TotalTime>
  <Words>817</Words>
  <Application>Microsoft Office PowerPoint</Application>
  <PresentationFormat>宽屏</PresentationFormat>
  <Paragraphs>61</Paragraphs>
  <Slides>7</Slides>
  <Notes>7</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7</vt:i4>
      </vt:variant>
    </vt:vector>
  </HeadingPairs>
  <TitlesOfParts>
    <vt:vector size="16" baseType="lpstr">
      <vt:lpstr>汉仪小隶书简</vt:lpstr>
      <vt:lpstr>黑体</vt:lpstr>
      <vt:lpstr>楷体</vt:lpstr>
      <vt:lpstr>宋体</vt:lpstr>
      <vt:lpstr>微软雅黑</vt:lpstr>
      <vt:lpstr>Arial</vt:lpstr>
      <vt:lpstr>Calibri</vt:lpstr>
      <vt:lpstr>Calibri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春田花花杂货铺</dc:creator>
  <cp:keywords>www.51pptmoban.com</cp:keywords>
  <cp:lastModifiedBy>Administrator</cp:lastModifiedBy>
  <cp:revision>1325</cp:revision>
  <dcterms:created xsi:type="dcterms:W3CDTF">2017-04-26T08:43:00Z</dcterms:created>
  <dcterms:modified xsi:type="dcterms:W3CDTF">2018-12-08T12:06:09Z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2052-10.1.0.7668</vt:lpwstr>
  </property>
</Properties>
</file>

<file path=docProps/thumbnail.jpeg>
</file>